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499ACF-EA28-405B-884D-090F65058B1A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A0E6AE-21FF-4996-88E4-191608EC779C}">
      <dgm:prSet phldrT="[Текст]"/>
      <dgm:spPr/>
      <dgm:t>
        <a:bodyPr/>
        <a:lstStyle/>
        <a:p>
          <a:r>
            <a:rPr lang="ru-RU" b="1" dirty="0" smtClean="0"/>
            <a:t>Требования к современному уроку</a:t>
          </a:r>
          <a:endParaRPr lang="ru-RU" b="1" dirty="0"/>
        </a:p>
      </dgm:t>
    </dgm:pt>
    <dgm:pt modelId="{018581C6-6A4A-45F9-B72B-1D9742B8B481}" type="parTrans" cxnId="{6B1AC8B3-0C10-483E-A8D2-B509E087B402}">
      <dgm:prSet/>
      <dgm:spPr/>
      <dgm:t>
        <a:bodyPr/>
        <a:lstStyle/>
        <a:p>
          <a:endParaRPr lang="ru-RU"/>
        </a:p>
      </dgm:t>
    </dgm:pt>
    <dgm:pt modelId="{379F256E-6828-4C58-8452-002C9069D19C}" type="sibTrans" cxnId="{6B1AC8B3-0C10-483E-A8D2-B509E087B402}">
      <dgm:prSet/>
      <dgm:spPr/>
      <dgm:t>
        <a:bodyPr/>
        <a:lstStyle/>
        <a:p>
          <a:endParaRPr lang="ru-RU"/>
        </a:p>
      </dgm:t>
    </dgm:pt>
    <dgm:pt modelId="{38DE544B-AB4D-45CA-95E3-CD2659753F7A}">
      <dgm:prSet phldrT="[Текст]"/>
      <dgm:spPr/>
      <dgm:t>
        <a:bodyPr/>
        <a:lstStyle/>
        <a:p>
          <a:r>
            <a:rPr lang="ru-RU" b="1" i="1" dirty="0" smtClean="0">
              <a:solidFill>
                <a:schemeClr val="tx1"/>
              </a:solidFill>
            </a:rPr>
            <a:t>Воспитательные требования</a:t>
          </a:r>
          <a:endParaRPr lang="ru-RU" b="1" dirty="0">
            <a:solidFill>
              <a:schemeClr val="tx1"/>
            </a:solidFill>
          </a:endParaRPr>
        </a:p>
      </dgm:t>
    </dgm:pt>
    <dgm:pt modelId="{B619E00A-5878-4C67-AD71-D29F6B8F180E}" type="parTrans" cxnId="{B400609E-F9A9-416B-A63A-D9C1DCC80091}">
      <dgm:prSet/>
      <dgm:spPr/>
      <dgm:t>
        <a:bodyPr/>
        <a:lstStyle/>
        <a:p>
          <a:endParaRPr lang="ru-RU"/>
        </a:p>
      </dgm:t>
    </dgm:pt>
    <dgm:pt modelId="{517B9960-3E83-4498-94A6-D2C9C189FC05}" type="sibTrans" cxnId="{B400609E-F9A9-416B-A63A-D9C1DCC80091}">
      <dgm:prSet/>
      <dgm:spPr/>
      <dgm:t>
        <a:bodyPr/>
        <a:lstStyle/>
        <a:p>
          <a:endParaRPr lang="ru-RU"/>
        </a:p>
      </dgm:t>
    </dgm:pt>
    <dgm:pt modelId="{486DB1CD-73A3-4D91-8BEC-4E2AEE9683B8}">
      <dgm:prSet phldrT="[Текст]"/>
      <dgm:spPr/>
      <dgm:t>
        <a:bodyPr/>
        <a:lstStyle/>
        <a:p>
          <a:r>
            <a:rPr lang="ru-RU" b="1" i="1" dirty="0" smtClean="0">
              <a:solidFill>
                <a:schemeClr val="tx1"/>
              </a:solidFill>
            </a:rPr>
            <a:t>Дидактические требования</a:t>
          </a:r>
          <a:endParaRPr lang="ru-RU" b="1" dirty="0">
            <a:solidFill>
              <a:schemeClr val="tx1"/>
            </a:solidFill>
          </a:endParaRPr>
        </a:p>
      </dgm:t>
    </dgm:pt>
    <dgm:pt modelId="{00086A03-962D-4BFF-9247-5F476D1F19A0}" type="parTrans" cxnId="{93FADFBE-8ED7-481B-A786-17213E49A154}">
      <dgm:prSet/>
      <dgm:spPr/>
      <dgm:t>
        <a:bodyPr/>
        <a:lstStyle/>
        <a:p>
          <a:endParaRPr lang="ru-RU"/>
        </a:p>
      </dgm:t>
    </dgm:pt>
    <dgm:pt modelId="{3CEA93BA-D32E-47CD-9EA1-91E3628403CC}" type="sibTrans" cxnId="{93FADFBE-8ED7-481B-A786-17213E49A154}">
      <dgm:prSet/>
      <dgm:spPr/>
      <dgm:t>
        <a:bodyPr/>
        <a:lstStyle/>
        <a:p>
          <a:endParaRPr lang="ru-RU"/>
        </a:p>
      </dgm:t>
    </dgm:pt>
    <dgm:pt modelId="{F3D01083-9617-4A79-B71F-D1E3758B0616}">
      <dgm:prSet phldrT="[Текст]"/>
      <dgm:spPr/>
      <dgm:t>
        <a:bodyPr/>
        <a:lstStyle/>
        <a:p>
          <a:r>
            <a:rPr lang="ru-RU" b="1" i="1" dirty="0" smtClean="0">
              <a:solidFill>
                <a:schemeClr val="tx1"/>
              </a:solidFill>
            </a:rPr>
            <a:t>Психологические требования</a:t>
          </a:r>
          <a:endParaRPr lang="ru-RU" b="1" dirty="0">
            <a:solidFill>
              <a:schemeClr val="tx1"/>
            </a:solidFill>
          </a:endParaRPr>
        </a:p>
      </dgm:t>
    </dgm:pt>
    <dgm:pt modelId="{43BF73CA-8092-41DA-8256-5B012E66D17C}" type="parTrans" cxnId="{4A3C6CEF-0A1A-4823-A2EA-4B615EB109DF}">
      <dgm:prSet/>
      <dgm:spPr/>
      <dgm:t>
        <a:bodyPr/>
        <a:lstStyle/>
        <a:p>
          <a:endParaRPr lang="ru-RU"/>
        </a:p>
      </dgm:t>
    </dgm:pt>
    <dgm:pt modelId="{93BC2208-3EB2-4245-B3E4-EE79FE7D4A4B}" type="sibTrans" cxnId="{4A3C6CEF-0A1A-4823-A2EA-4B615EB109DF}">
      <dgm:prSet/>
      <dgm:spPr/>
      <dgm:t>
        <a:bodyPr/>
        <a:lstStyle/>
        <a:p>
          <a:endParaRPr lang="ru-RU"/>
        </a:p>
      </dgm:t>
    </dgm:pt>
    <dgm:pt modelId="{4A0FEC8D-117A-4F12-8C73-3E2776991A8E}">
      <dgm:prSet phldrT="[Текст]"/>
      <dgm:spPr/>
      <dgm:t>
        <a:bodyPr/>
        <a:lstStyle/>
        <a:p>
          <a:r>
            <a:rPr lang="ru-RU" b="1" i="1" dirty="0" smtClean="0">
              <a:solidFill>
                <a:schemeClr val="tx1"/>
              </a:solidFill>
            </a:rPr>
            <a:t>Гигиенические требования</a:t>
          </a:r>
          <a:endParaRPr lang="ru-RU" b="1" dirty="0">
            <a:solidFill>
              <a:schemeClr val="tx1"/>
            </a:solidFill>
          </a:endParaRPr>
        </a:p>
      </dgm:t>
    </dgm:pt>
    <dgm:pt modelId="{D10ACE32-9A79-4CC6-B2A8-7157A49B70A5}" type="parTrans" cxnId="{BAB4032D-DA26-4E51-BB31-DCBCC57F0D95}">
      <dgm:prSet/>
      <dgm:spPr/>
      <dgm:t>
        <a:bodyPr/>
        <a:lstStyle/>
        <a:p>
          <a:endParaRPr lang="ru-RU"/>
        </a:p>
      </dgm:t>
    </dgm:pt>
    <dgm:pt modelId="{8C2EE79D-4218-4195-9A32-53FB6A879146}" type="sibTrans" cxnId="{BAB4032D-DA26-4E51-BB31-DCBCC57F0D95}">
      <dgm:prSet/>
      <dgm:spPr/>
      <dgm:t>
        <a:bodyPr/>
        <a:lstStyle/>
        <a:p>
          <a:endParaRPr lang="ru-RU"/>
        </a:p>
      </dgm:t>
    </dgm:pt>
    <dgm:pt modelId="{874E897C-18BB-49EB-A0B1-0F4900AE0347}" type="pres">
      <dgm:prSet presAssocID="{ED499ACF-EA28-405B-884D-090F65058B1A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5A380C7-13D7-4993-8384-1B08FA4013C5}" type="pres">
      <dgm:prSet presAssocID="{ED499ACF-EA28-405B-884D-090F65058B1A}" presName="matrix" presStyleCnt="0"/>
      <dgm:spPr/>
    </dgm:pt>
    <dgm:pt modelId="{4485380B-4CBF-4421-9F99-4AE14A74036C}" type="pres">
      <dgm:prSet presAssocID="{ED499ACF-EA28-405B-884D-090F65058B1A}" presName="tile1" presStyleLbl="node1" presStyleIdx="0" presStyleCnt="4"/>
      <dgm:spPr/>
      <dgm:t>
        <a:bodyPr/>
        <a:lstStyle/>
        <a:p>
          <a:endParaRPr lang="ru-RU"/>
        </a:p>
      </dgm:t>
    </dgm:pt>
    <dgm:pt modelId="{1D629334-3950-43AA-AB7B-E0591269F397}" type="pres">
      <dgm:prSet presAssocID="{ED499ACF-EA28-405B-884D-090F65058B1A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7F8E3F-8CEF-4EC9-BE7A-18C999E7630E}" type="pres">
      <dgm:prSet presAssocID="{ED499ACF-EA28-405B-884D-090F65058B1A}" presName="tile2" presStyleLbl="node1" presStyleIdx="1" presStyleCnt="4"/>
      <dgm:spPr/>
      <dgm:t>
        <a:bodyPr/>
        <a:lstStyle/>
        <a:p>
          <a:endParaRPr lang="ru-RU"/>
        </a:p>
      </dgm:t>
    </dgm:pt>
    <dgm:pt modelId="{B8DD30C3-3F17-4F27-AF73-78D9A69AABB2}" type="pres">
      <dgm:prSet presAssocID="{ED499ACF-EA28-405B-884D-090F65058B1A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E0B897-FC5E-47F8-9C8F-5F27C63FD3F2}" type="pres">
      <dgm:prSet presAssocID="{ED499ACF-EA28-405B-884D-090F65058B1A}" presName="tile3" presStyleLbl="node1" presStyleIdx="2" presStyleCnt="4"/>
      <dgm:spPr/>
      <dgm:t>
        <a:bodyPr/>
        <a:lstStyle/>
        <a:p>
          <a:endParaRPr lang="ru-RU"/>
        </a:p>
      </dgm:t>
    </dgm:pt>
    <dgm:pt modelId="{4F1D2A83-FA1B-4FFE-A99C-7B2307C16B27}" type="pres">
      <dgm:prSet presAssocID="{ED499ACF-EA28-405B-884D-090F65058B1A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DEC66D-E7BD-47EF-9598-C1880B232A0C}" type="pres">
      <dgm:prSet presAssocID="{ED499ACF-EA28-405B-884D-090F65058B1A}" presName="tile4" presStyleLbl="node1" presStyleIdx="3" presStyleCnt="4"/>
      <dgm:spPr/>
      <dgm:t>
        <a:bodyPr/>
        <a:lstStyle/>
        <a:p>
          <a:endParaRPr lang="ru-RU"/>
        </a:p>
      </dgm:t>
    </dgm:pt>
    <dgm:pt modelId="{4B568151-B51D-4112-B06E-915BC057C1CF}" type="pres">
      <dgm:prSet presAssocID="{ED499ACF-EA28-405B-884D-090F65058B1A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83A85D-160F-49D3-9B69-8B77DFCB1B58}" type="pres">
      <dgm:prSet presAssocID="{ED499ACF-EA28-405B-884D-090F65058B1A}" presName="centerTile" presStyleLbl="fgShp" presStyleIdx="0" presStyleCnt="1" custScaleX="147147" custScaleY="13333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BAB4032D-DA26-4E51-BB31-DCBCC57F0D95}" srcId="{40A0E6AE-21FF-4996-88E4-191608EC779C}" destId="{4A0FEC8D-117A-4F12-8C73-3E2776991A8E}" srcOrd="3" destOrd="0" parTransId="{D10ACE32-9A79-4CC6-B2A8-7157A49B70A5}" sibTransId="{8C2EE79D-4218-4195-9A32-53FB6A879146}"/>
    <dgm:cxn modelId="{EC6BBC6C-8008-48E3-92CD-893DD5E0AA85}" type="presOf" srcId="{ED499ACF-EA28-405B-884D-090F65058B1A}" destId="{874E897C-18BB-49EB-A0B1-0F4900AE0347}" srcOrd="0" destOrd="0" presId="urn:microsoft.com/office/officeart/2005/8/layout/matrix1"/>
    <dgm:cxn modelId="{386DF403-D86A-41B2-9AAA-B062849A3DBC}" type="presOf" srcId="{4A0FEC8D-117A-4F12-8C73-3E2776991A8E}" destId="{4B568151-B51D-4112-B06E-915BC057C1CF}" srcOrd="1" destOrd="0" presId="urn:microsoft.com/office/officeart/2005/8/layout/matrix1"/>
    <dgm:cxn modelId="{2FAC5292-9C50-4072-9818-0F2C31C81C28}" type="presOf" srcId="{486DB1CD-73A3-4D91-8BEC-4E2AEE9683B8}" destId="{727F8E3F-8CEF-4EC9-BE7A-18C999E7630E}" srcOrd="0" destOrd="0" presId="urn:microsoft.com/office/officeart/2005/8/layout/matrix1"/>
    <dgm:cxn modelId="{957D4487-FDA2-4E23-A084-BDB3DF7A8659}" type="presOf" srcId="{38DE544B-AB4D-45CA-95E3-CD2659753F7A}" destId="{4485380B-4CBF-4421-9F99-4AE14A74036C}" srcOrd="0" destOrd="0" presId="urn:microsoft.com/office/officeart/2005/8/layout/matrix1"/>
    <dgm:cxn modelId="{6F2EAB8A-B378-4210-9C54-2871A20042A6}" type="presOf" srcId="{4A0FEC8D-117A-4F12-8C73-3E2776991A8E}" destId="{A4DEC66D-E7BD-47EF-9598-C1880B232A0C}" srcOrd="0" destOrd="0" presId="urn:microsoft.com/office/officeart/2005/8/layout/matrix1"/>
    <dgm:cxn modelId="{6B1AC8B3-0C10-483E-A8D2-B509E087B402}" srcId="{ED499ACF-EA28-405B-884D-090F65058B1A}" destId="{40A0E6AE-21FF-4996-88E4-191608EC779C}" srcOrd="0" destOrd="0" parTransId="{018581C6-6A4A-45F9-B72B-1D9742B8B481}" sibTransId="{379F256E-6828-4C58-8452-002C9069D19C}"/>
    <dgm:cxn modelId="{A73027C9-CE1B-4E4F-9AE9-90A06A2DCAC5}" type="presOf" srcId="{40A0E6AE-21FF-4996-88E4-191608EC779C}" destId="{0983A85D-160F-49D3-9B69-8B77DFCB1B58}" srcOrd="0" destOrd="0" presId="urn:microsoft.com/office/officeart/2005/8/layout/matrix1"/>
    <dgm:cxn modelId="{B400609E-F9A9-416B-A63A-D9C1DCC80091}" srcId="{40A0E6AE-21FF-4996-88E4-191608EC779C}" destId="{38DE544B-AB4D-45CA-95E3-CD2659753F7A}" srcOrd="0" destOrd="0" parTransId="{B619E00A-5878-4C67-AD71-D29F6B8F180E}" sibTransId="{517B9960-3E83-4498-94A6-D2C9C189FC05}"/>
    <dgm:cxn modelId="{93FADFBE-8ED7-481B-A786-17213E49A154}" srcId="{40A0E6AE-21FF-4996-88E4-191608EC779C}" destId="{486DB1CD-73A3-4D91-8BEC-4E2AEE9683B8}" srcOrd="1" destOrd="0" parTransId="{00086A03-962D-4BFF-9247-5F476D1F19A0}" sibTransId="{3CEA93BA-D32E-47CD-9EA1-91E3628403CC}"/>
    <dgm:cxn modelId="{454897FB-B5B3-4F50-8959-4BB1BEB2AAF8}" type="presOf" srcId="{F3D01083-9617-4A79-B71F-D1E3758B0616}" destId="{4F1D2A83-FA1B-4FFE-A99C-7B2307C16B27}" srcOrd="1" destOrd="0" presId="urn:microsoft.com/office/officeart/2005/8/layout/matrix1"/>
    <dgm:cxn modelId="{4A3C6CEF-0A1A-4823-A2EA-4B615EB109DF}" srcId="{40A0E6AE-21FF-4996-88E4-191608EC779C}" destId="{F3D01083-9617-4A79-B71F-D1E3758B0616}" srcOrd="2" destOrd="0" parTransId="{43BF73CA-8092-41DA-8256-5B012E66D17C}" sibTransId="{93BC2208-3EB2-4245-B3E4-EE79FE7D4A4B}"/>
    <dgm:cxn modelId="{A0CAEE43-0747-4927-9B0A-8EBB5187944D}" type="presOf" srcId="{F3D01083-9617-4A79-B71F-D1E3758B0616}" destId="{A9E0B897-FC5E-47F8-9C8F-5F27C63FD3F2}" srcOrd="0" destOrd="0" presId="urn:microsoft.com/office/officeart/2005/8/layout/matrix1"/>
    <dgm:cxn modelId="{897C48D1-AC8C-41D7-A981-CDAF860B8777}" type="presOf" srcId="{486DB1CD-73A3-4D91-8BEC-4E2AEE9683B8}" destId="{B8DD30C3-3F17-4F27-AF73-78D9A69AABB2}" srcOrd="1" destOrd="0" presId="urn:microsoft.com/office/officeart/2005/8/layout/matrix1"/>
    <dgm:cxn modelId="{D740BDCA-29FC-4996-8FCC-6FDD9D5E1740}" type="presOf" srcId="{38DE544B-AB4D-45CA-95E3-CD2659753F7A}" destId="{1D629334-3950-43AA-AB7B-E0591269F397}" srcOrd="1" destOrd="0" presId="urn:microsoft.com/office/officeart/2005/8/layout/matrix1"/>
    <dgm:cxn modelId="{D62D4850-8590-4C59-A999-3E01002F4CC7}" type="presParOf" srcId="{874E897C-18BB-49EB-A0B1-0F4900AE0347}" destId="{25A380C7-13D7-4993-8384-1B08FA4013C5}" srcOrd="0" destOrd="0" presId="urn:microsoft.com/office/officeart/2005/8/layout/matrix1"/>
    <dgm:cxn modelId="{047DB59B-4D9A-40E1-BB3A-30615879B7F0}" type="presParOf" srcId="{25A380C7-13D7-4993-8384-1B08FA4013C5}" destId="{4485380B-4CBF-4421-9F99-4AE14A74036C}" srcOrd="0" destOrd="0" presId="urn:microsoft.com/office/officeart/2005/8/layout/matrix1"/>
    <dgm:cxn modelId="{585AFE4E-00D5-4D55-8F3F-12416713BE52}" type="presParOf" srcId="{25A380C7-13D7-4993-8384-1B08FA4013C5}" destId="{1D629334-3950-43AA-AB7B-E0591269F397}" srcOrd="1" destOrd="0" presId="urn:microsoft.com/office/officeart/2005/8/layout/matrix1"/>
    <dgm:cxn modelId="{B81AAD03-AEE5-41C1-AFE1-25DF3FC1E84F}" type="presParOf" srcId="{25A380C7-13D7-4993-8384-1B08FA4013C5}" destId="{727F8E3F-8CEF-4EC9-BE7A-18C999E7630E}" srcOrd="2" destOrd="0" presId="urn:microsoft.com/office/officeart/2005/8/layout/matrix1"/>
    <dgm:cxn modelId="{C7EDF839-7CEA-4215-A916-15DFD3753DB6}" type="presParOf" srcId="{25A380C7-13D7-4993-8384-1B08FA4013C5}" destId="{B8DD30C3-3F17-4F27-AF73-78D9A69AABB2}" srcOrd="3" destOrd="0" presId="urn:microsoft.com/office/officeart/2005/8/layout/matrix1"/>
    <dgm:cxn modelId="{97676971-EA38-4FE5-831C-C292000488A9}" type="presParOf" srcId="{25A380C7-13D7-4993-8384-1B08FA4013C5}" destId="{A9E0B897-FC5E-47F8-9C8F-5F27C63FD3F2}" srcOrd="4" destOrd="0" presId="urn:microsoft.com/office/officeart/2005/8/layout/matrix1"/>
    <dgm:cxn modelId="{0CA3C419-A849-4E7C-BD7A-F624B0182A6A}" type="presParOf" srcId="{25A380C7-13D7-4993-8384-1B08FA4013C5}" destId="{4F1D2A83-FA1B-4FFE-A99C-7B2307C16B27}" srcOrd="5" destOrd="0" presId="urn:microsoft.com/office/officeart/2005/8/layout/matrix1"/>
    <dgm:cxn modelId="{EFD19539-407D-4DF6-986C-4C0ABB4DC20B}" type="presParOf" srcId="{25A380C7-13D7-4993-8384-1B08FA4013C5}" destId="{A4DEC66D-E7BD-47EF-9598-C1880B232A0C}" srcOrd="6" destOrd="0" presId="urn:microsoft.com/office/officeart/2005/8/layout/matrix1"/>
    <dgm:cxn modelId="{54D38195-BC8F-4F9C-9CF1-94DE0E1385F7}" type="presParOf" srcId="{25A380C7-13D7-4993-8384-1B08FA4013C5}" destId="{4B568151-B51D-4112-B06E-915BC057C1CF}" srcOrd="7" destOrd="0" presId="urn:microsoft.com/office/officeart/2005/8/layout/matrix1"/>
    <dgm:cxn modelId="{9343613C-073D-43FD-A513-A1CEC2904C94}" type="presParOf" srcId="{874E897C-18BB-49EB-A0B1-0F4900AE0347}" destId="{0983A85D-160F-49D3-9B69-8B77DFCB1B58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13FE368-2211-469E-B284-2D360C8931A2}" type="doc">
      <dgm:prSet loTypeId="urn:microsoft.com/office/officeart/2005/8/layout/hierarchy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FE32B83-4D4A-48D0-95B7-A27EBCFBEA94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формы проверки знаний и умений</a:t>
          </a:r>
          <a:endParaRPr lang="ru-RU" dirty="0">
            <a:solidFill>
              <a:schemeClr val="tx1"/>
            </a:solidFill>
          </a:endParaRPr>
        </a:p>
      </dgm:t>
    </dgm:pt>
    <dgm:pt modelId="{BBC1A501-729F-4239-A02A-737C93951EC3}" type="parTrans" cxnId="{56D68381-01F1-463B-8FCA-CE8E47D6E46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A3C0FAC-7F44-4EF8-AB33-5475351FAA46}" type="sibTrans" cxnId="{56D68381-01F1-463B-8FCA-CE8E47D6E46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B5D806B-9FF6-40C2-8D0F-35DFA4621EE5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Устный опрос</a:t>
          </a:r>
          <a:endParaRPr lang="ru-RU" dirty="0">
            <a:solidFill>
              <a:schemeClr val="tx1"/>
            </a:solidFill>
          </a:endParaRPr>
        </a:p>
      </dgm:t>
    </dgm:pt>
    <dgm:pt modelId="{F585DBA6-9B9B-4D62-8BC2-A5CAEDB7C46D}" type="parTrans" cxnId="{54ECE885-EE15-410B-AD4C-2370B590176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F6D49F2-17BA-4C38-B3F0-F115CF79EB28}" type="sibTrans" cxnId="{54ECE885-EE15-410B-AD4C-2370B590176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A2A965D-4F74-4C57-AD9F-7F6FCC030F57}">
      <dgm:prSet phldrT="[Текст]"/>
      <dgm:spPr/>
      <dgm:t>
        <a:bodyPr/>
        <a:lstStyle/>
        <a:p>
          <a:r>
            <a:rPr lang="ru-RU" dirty="0" err="1" smtClean="0">
              <a:solidFill>
                <a:schemeClr val="tx1"/>
              </a:solidFill>
            </a:rPr>
            <a:t>Надпредметные</a:t>
          </a:r>
          <a:r>
            <a:rPr lang="ru-RU" dirty="0" smtClean="0">
              <a:solidFill>
                <a:schemeClr val="tx1"/>
              </a:solidFill>
            </a:rPr>
            <a:t> учебные умения</a:t>
          </a:r>
          <a:endParaRPr lang="ru-RU" dirty="0">
            <a:solidFill>
              <a:schemeClr val="tx1"/>
            </a:solidFill>
          </a:endParaRPr>
        </a:p>
      </dgm:t>
    </dgm:pt>
    <dgm:pt modelId="{DAA4FF13-712D-4E00-B7AF-3229983D0632}" type="parTrans" cxnId="{163C54DC-44D4-4757-A4A7-414C1AD2F84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658F4D5-95A8-4D00-8540-58088BFDB39F}" type="sibTrans" cxnId="{163C54DC-44D4-4757-A4A7-414C1AD2F84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116D606-D443-4DCB-92CD-1846F9D88441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Предметные учебные умения</a:t>
          </a:r>
          <a:endParaRPr lang="ru-RU" dirty="0">
            <a:solidFill>
              <a:schemeClr val="tx1"/>
            </a:solidFill>
          </a:endParaRPr>
        </a:p>
      </dgm:t>
    </dgm:pt>
    <dgm:pt modelId="{EDD3FA5D-372C-4600-9BA2-038FB3BEC60E}" type="parTrans" cxnId="{18A7822E-C3B3-4EB2-BEFA-086009DC6AB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1FB98E6-75AD-4225-B0E6-AFBA5DEA5E4A}" type="sibTrans" cxnId="{18A7822E-C3B3-4EB2-BEFA-086009DC6AB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5EAB6C6-4FC9-46C2-A9B4-E523282AEE8D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Письменный опрос</a:t>
          </a:r>
          <a:endParaRPr lang="ru-RU" dirty="0">
            <a:solidFill>
              <a:schemeClr val="tx1"/>
            </a:solidFill>
          </a:endParaRPr>
        </a:p>
      </dgm:t>
    </dgm:pt>
    <dgm:pt modelId="{84430AA4-EA25-44A7-ADCC-1B5F2D276076}" type="parTrans" cxnId="{F488E94B-40C4-4D8E-B422-5D407735319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47556EE-F4C6-4B40-AFD0-09335B805D34}" type="sibTrans" cxnId="{F488E94B-40C4-4D8E-B422-5D407735319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638E8A2-1FFC-4C82-851C-D4B067236062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Предметные учебные умения</a:t>
          </a:r>
          <a:endParaRPr lang="ru-RU" dirty="0">
            <a:solidFill>
              <a:schemeClr val="tx1"/>
            </a:solidFill>
          </a:endParaRPr>
        </a:p>
      </dgm:t>
    </dgm:pt>
    <dgm:pt modelId="{48BB79D4-B297-4410-949D-B322421F83CD}" type="parTrans" cxnId="{64619D8A-3A65-4F54-85E1-C44034CD5DC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B2090EA-EB64-41C9-8961-9D84637648F2}" type="sibTrans" cxnId="{64619D8A-3A65-4F54-85E1-C44034CD5DC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F15964E-1F10-4B81-80AD-AC4ACAD2DF1B}" type="pres">
      <dgm:prSet presAssocID="{E13FE368-2211-469E-B284-2D360C8931A2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E584657-0DD5-44CB-A1F8-0442CE73323F}" type="pres">
      <dgm:prSet presAssocID="{0FE32B83-4D4A-48D0-95B7-A27EBCFBEA94}" presName="vertOne" presStyleCnt="0"/>
      <dgm:spPr/>
    </dgm:pt>
    <dgm:pt modelId="{977C2BCE-A6B1-4396-8879-A030E4C225BF}" type="pres">
      <dgm:prSet presAssocID="{0FE32B83-4D4A-48D0-95B7-A27EBCFBEA94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35A97A-9F36-4B8A-B3DC-5A56EED8E00B}" type="pres">
      <dgm:prSet presAssocID="{0FE32B83-4D4A-48D0-95B7-A27EBCFBEA94}" presName="parTransOne" presStyleCnt="0"/>
      <dgm:spPr/>
    </dgm:pt>
    <dgm:pt modelId="{7785ABBC-CFC3-45D8-8231-474913C6C004}" type="pres">
      <dgm:prSet presAssocID="{0FE32B83-4D4A-48D0-95B7-A27EBCFBEA94}" presName="horzOne" presStyleCnt="0"/>
      <dgm:spPr/>
    </dgm:pt>
    <dgm:pt modelId="{3763B9A8-AA08-4B45-9E80-ACEDC44DF7C6}" type="pres">
      <dgm:prSet presAssocID="{0B5D806B-9FF6-40C2-8D0F-35DFA4621EE5}" presName="vertTwo" presStyleCnt="0"/>
      <dgm:spPr/>
    </dgm:pt>
    <dgm:pt modelId="{EDCCA05B-933F-4C1F-979D-682F44A68311}" type="pres">
      <dgm:prSet presAssocID="{0B5D806B-9FF6-40C2-8D0F-35DFA4621EE5}" presName="txTwo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3E2F292-7408-4B26-AE35-4C66B6A31639}" type="pres">
      <dgm:prSet presAssocID="{0B5D806B-9FF6-40C2-8D0F-35DFA4621EE5}" presName="parTransTwo" presStyleCnt="0"/>
      <dgm:spPr/>
    </dgm:pt>
    <dgm:pt modelId="{355ACB89-53E7-4247-A28D-D86F20D63C0B}" type="pres">
      <dgm:prSet presAssocID="{0B5D806B-9FF6-40C2-8D0F-35DFA4621EE5}" presName="horzTwo" presStyleCnt="0"/>
      <dgm:spPr/>
    </dgm:pt>
    <dgm:pt modelId="{920C790B-269B-47F0-8E1A-32842B67FC05}" type="pres">
      <dgm:prSet presAssocID="{3A2A965D-4F74-4C57-AD9F-7F6FCC030F57}" presName="vertThree" presStyleCnt="0"/>
      <dgm:spPr/>
    </dgm:pt>
    <dgm:pt modelId="{693E5F79-594D-412C-87FB-B64F28E2E23F}" type="pres">
      <dgm:prSet presAssocID="{3A2A965D-4F74-4C57-AD9F-7F6FCC030F57}" presName="txThre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A91985D-AB86-4D1C-8A8B-D29F789A88E6}" type="pres">
      <dgm:prSet presAssocID="{3A2A965D-4F74-4C57-AD9F-7F6FCC030F57}" presName="horzThree" presStyleCnt="0"/>
      <dgm:spPr/>
    </dgm:pt>
    <dgm:pt modelId="{7DBD3694-8D0F-407A-A084-254E1270CEE3}" type="pres">
      <dgm:prSet presAssocID="{4658F4D5-95A8-4D00-8540-58088BFDB39F}" presName="sibSpaceThree" presStyleCnt="0"/>
      <dgm:spPr/>
    </dgm:pt>
    <dgm:pt modelId="{5CAC0058-4EC5-427E-A926-4EC2FD8BDBDA}" type="pres">
      <dgm:prSet presAssocID="{1116D606-D443-4DCB-92CD-1846F9D88441}" presName="vertThree" presStyleCnt="0"/>
      <dgm:spPr/>
    </dgm:pt>
    <dgm:pt modelId="{9B0D4AE1-3A33-4CA6-99A9-C7909A7E4CD8}" type="pres">
      <dgm:prSet presAssocID="{1116D606-D443-4DCB-92CD-1846F9D88441}" presName="txThre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022912-3443-4E26-8020-6B751C313BBC}" type="pres">
      <dgm:prSet presAssocID="{1116D606-D443-4DCB-92CD-1846F9D88441}" presName="horzThree" presStyleCnt="0"/>
      <dgm:spPr/>
    </dgm:pt>
    <dgm:pt modelId="{30351EBD-DD63-46CE-BCB8-59806B9E80B8}" type="pres">
      <dgm:prSet presAssocID="{2F6D49F2-17BA-4C38-B3F0-F115CF79EB28}" presName="sibSpaceTwo" presStyleCnt="0"/>
      <dgm:spPr/>
    </dgm:pt>
    <dgm:pt modelId="{D911D773-B472-4B2D-AC6B-09350AD8D9CB}" type="pres">
      <dgm:prSet presAssocID="{A5EAB6C6-4FC9-46C2-A9B4-E523282AEE8D}" presName="vertTwo" presStyleCnt="0"/>
      <dgm:spPr/>
    </dgm:pt>
    <dgm:pt modelId="{89E6C439-296A-4D76-BC12-EE69E850B7F4}" type="pres">
      <dgm:prSet presAssocID="{A5EAB6C6-4FC9-46C2-A9B4-E523282AEE8D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33FA1B-FD82-4794-BDBC-1C9E849BB709}" type="pres">
      <dgm:prSet presAssocID="{A5EAB6C6-4FC9-46C2-A9B4-E523282AEE8D}" presName="parTransTwo" presStyleCnt="0"/>
      <dgm:spPr/>
    </dgm:pt>
    <dgm:pt modelId="{7A02C1A9-75C6-4EE4-9019-C94B5EDE0BB2}" type="pres">
      <dgm:prSet presAssocID="{A5EAB6C6-4FC9-46C2-A9B4-E523282AEE8D}" presName="horzTwo" presStyleCnt="0"/>
      <dgm:spPr/>
    </dgm:pt>
    <dgm:pt modelId="{46ABB7B6-0619-4C09-B78B-F0C439F1C843}" type="pres">
      <dgm:prSet presAssocID="{C638E8A2-1FFC-4C82-851C-D4B067236062}" presName="vertThree" presStyleCnt="0"/>
      <dgm:spPr/>
    </dgm:pt>
    <dgm:pt modelId="{CF5AF53E-5475-4737-AD76-FA65B49EAFD0}" type="pres">
      <dgm:prSet presAssocID="{C638E8A2-1FFC-4C82-851C-D4B067236062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2B99513-4A76-4DC5-97CB-C982B2CB3DC1}" type="pres">
      <dgm:prSet presAssocID="{C638E8A2-1FFC-4C82-851C-D4B067236062}" presName="horzThree" presStyleCnt="0"/>
      <dgm:spPr/>
    </dgm:pt>
  </dgm:ptLst>
  <dgm:cxnLst>
    <dgm:cxn modelId="{829A1EDE-CE76-462C-BF7A-BB7B1143E499}" type="presOf" srcId="{0FE32B83-4D4A-48D0-95B7-A27EBCFBEA94}" destId="{977C2BCE-A6B1-4396-8879-A030E4C225BF}" srcOrd="0" destOrd="0" presId="urn:microsoft.com/office/officeart/2005/8/layout/hierarchy4"/>
    <dgm:cxn modelId="{86887705-9866-46F8-AE3E-5285E783FBEE}" type="presOf" srcId="{1116D606-D443-4DCB-92CD-1846F9D88441}" destId="{9B0D4AE1-3A33-4CA6-99A9-C7909A7E4CD8}" srcOrd="0" destOrd="0" presId="urn:microsoft.com/office/officeart/2005/8/layout/hierarchy4"/>
    <dgm:cxn modelId="{B9123959-1A8A-4F40-889D-894F6F8C9C19}" type="presOf" srcId="{A5EAB6C6-4FC9-46C2-A9B4-E523282AEE8D}" destId="{89E6C439-296A-4D76-BC12-EE69E850B7F4}" srcOrd="0" destOrd="0" presId="urn:microsoft.com/office/officeart/2005/8/layout/hierarchy4"/>
    <dgm:cxn modelId="{54ECE885-EE15-410B-AD4C-2370B5901760}" srcId="{0FE32B83-4D4A-48D0-95B7-A27EBCFBEA94}" destId="{0B5D806B-9FF6-40C2-8D0F-35DFA4621EE5}" srcOrd="0" destOrd="0" parTransId="{F585DBA6-9B9B-4D62-8BC2-A5CAEDB7C46D}" sibTransId="{2F6D49F2-17BA-4C38-B3F0-F115CF79EB28}"/>
    <dgm:cxn modelId="{5492ED92-DB31-4A13-8430-331324C98917}" type="presOf" srcId="{3A2A965D-4F74-4C57-AD9F-7F6FCC030F57}" destId="{693E5F79-594D-412C-87FB-B64F28E2E23F}" srcOrd="0" destOrd="0" presId="urn:microsoft.com/office/officeart/2005/8/layout/hierarchy4"/>
    <dgm:cxn modelId="{64619D8A-3A65-4F54-85E1-C44034CD5DC5}" srcId="{A5EAB6C6-4FC9-46C2-A9B4-E523282AEE8D}" destId="{C638E8A2-1FFC-4C82-851C-D4B067236062}" srcOrd="0" destOrd="0" parTransId="{48BB79D4-B297-4410-949D-B322421F83CD}" sibTransId="{9B2090EA-EB64-41C9-8961-9D84637648F2}"/>
    <dgm:cxn modelId="{2FFB54B1-0C24-4AF9-81F0-98B7B989B886}" type="presOf" srcId="{E13FE368-2211-469E-B284-2D360C8931A2}" destId="{6F15964E-1F10-4B81-80AD-AC4ACAD2DF1B}" srcOrd="0" destOrd="0" presId="urn:microsoft.com/office/officeart/2005/8/layout/hierarchy4"/>
    <dgm:cxn modelId="{18A7822E-C3B3-4EB2-BEFA-086009DC6AB4}" srcId="{0B5D806B-9FF6-40C2-8D0F-35DFA4621EE5}" destId="{1116D606-D443-4DCB-92CD-1846F9D88441}" srcOrd="1" destOrd="0" parTransId="{EDD3FA5D-372C-4600-9BA2-038FB3BEC60E}" sibTransId="{01FB98E6-75AD-4225-B0E6-AFBA5DEA5E4A}"/>
    <dgm:cxn modelId="{F488E94B-40C4-4D8E-B422-5D407735319C}" srcId="{0FE32B83-4D4A-48D0-95B7-A27EBCFBEA94}" destId="{A5EAB6C6-4FC9-46C2-A9B4-E523282AEE8D}" srcOrd="1" destOrd="0" parTransId="{84430AA4-EA25-44A7-ADCC-1B5F2D276076}" sibTransId="{A47556EE-F4C6-4B40-AFD0-09335B805D34}"/>
    <dgm:cxn modelId="{C1C26DBA-35F6-47B5-8B43-A0A32E1122B1}" type="presOf" srcId="{C638E8A2-1FFC-4C82-851C-D4B067236062}" destId="{CF5AF53E-5475-4737-AD76-FA65B49EAFD0}" srcOrd="0" destOrd="0" presId="urn:microsoft.com/office/officeart/2005/8/layout/hierarchy4"/>
    <dgm:cxn modelId="{56D68381-01F1-463B-8FCA-CE8E47D6E464}" srcId="{E13FE368-2211-469E-B284-2D360C8931A2}" destId="{0FE32B83-4D4A-48D0-95B7-A27EBCFBEA94}" srcOrd="0" destOrd="0" parTransId="{BBC1A501-729F-4239-A02A-737C93951EC3}" sibTransId="{1A3C0FAC-7F44-4EF8-AB33-5475351FAA46}"/>
    <dgm:cxn modelId="{698F3553-5A47-45E6-AA6C-692ADB31FD19}" type="presOf" srcId="{0B5D806B-9FF6-40C2-8D0F-35DFA4621EE5}" destId="{EDCCA05B-933F-4C1F-979D-682F44A68311}" srcOrd="0" destOrd="0" presId="urn:microsoft.com/office/officeart/2005/8/layout/hierarchy4"/>
    <dgm:cxn modelId="{163C54DC-44D4-4757-A4A7-414C1AD2F842}" srcId="{0B5D806B-9FF6-40C2-8D0F-35DFA4621EE5}" destId="{3A2A965D-4F74-4C57-AD9F-7F6FCC030F57}" srcOrd="0" destOrd="0" parTransId="{DAA4FF13-712D-4E00-B7AF-3229983D0632}" sibTransId="{4658F4D5-95A8-4D00-8540-58088BFDB39F}"/>
    <dgm:cxn modelId="{525321B5-BD73-4180-AB75-B5786554EA26}" type="presParOf" srcId="{6F15964E-1F10-4B81-80AD-AC4ACAD2DF1B}" destId="{9E584657-0DD5-44CB-A1F8-0442CE73323F}" srcOrd="0" destOrd="0" presId="urn:microsoft.com/office/officeart/2005/8/layout/hierarchy4"/>
    <dgm:cxn modelId="{290FC6A1-09DB-447D-B8F9-0F768C69BE39}" type="presParOf" srcId="{9E584657-0DD5-44CB-A1F8-0442CE73323F}" destId="{977C2BCE-A6B1-4396-8879-A030E4C225BF}" srcOrd="0" destOrd="0" presId="urn:microsoft.com/office/officeart/2005/8/layout/hierarchy4"/>
    <dgm:cxn modelId="{75C4EB6A-1C8F-4794-B919-0992EB74FD48}" type="presParOf" srcId="{9E584657-0DD5-44CB-A1F8-0442CE73323F}" destId="{AA35A97A-9F36-4B8A-B3DC-5A56EED8E00B}" srcOrd="1" destOrd="0" presId="urn:microsoft.com/office/officeart/2005/8/layout/hierarchy4"/>
    <dgm:cxn modelId="{FCA0AD51-EC05-4EFE-8AAE-A453132C6F06}" type="presParOf" srcId="{9E584657-0DD5-44CB-A1F8-0442CE73323F}" destId="{7785ABBC-CFC3-45D8-8231-474913C6C004}" srcOrd="2" destOrd="0" presId="urn:microsoft.com/office/officeart/2005/8/layout/hierarchy4"/>
    <dgm:cxn modelId="{63F38F35-88C7-4286-A9B6-156AF587B216}" type="presParOf" srcId="{7785ABBC-CFC3-45D8-8231-474913C6C004}" destId="{3763B9A8-AA08-4B45-9E80-ACEDC44DF7C6}" srcOrd="0" destOrd="0" presId="urn:microsoft.com/office/officeart/2005/8/layout/hierarchy4"/>
    <dgm:cxn modelId="{E93D1320-F590-42A3-BDA1-84CDBA913D72}" type="presParOf" srcId="{3763B9A8-AA08-4B45-9E80-ACEDC44DF7C6}" destId="{EDCCA05B-933F-4C1F-979D-682F44A68311}" srcOrd="0" destOrd="0" presId="urn:microsoft.com/office/officeart/2005/8/layout/hierarchy4"/>
    <dgm:cxn modelId="{5F07EEC1-70F4-45F4-9E02-C0D41AA077D4}" type="presParOf" srcId="{3763B9A8-AA08-4B45-9E80-ACEDC44DF7C6}" destId="{B3E2F292-7408-4B26-AE35-4C66B6A31639}" srcOrd="1" destOrd="0" presId="urn:microsoft.com/office/officeart/2005/8/layout/hierarchy4"/>
    <dgm:cxn modelId="{BCA4C152-4A0E-4157-9742-2D0926D1711B}" type="presParOf" srcId="{3763B9A8-AA08-4B45-9E80-ACEDC44DF7C6}" destId="{355ACB89-53E7-4247-A28D-D86F20D63C0B}" srcOrd="2" destOrd="0" presId="urn:microsoft.com/office/officeart/2005/8/layout/hierarchy4"/>
    <dgm:cxn modelId="{9BB139F8-93D1-4F4A-9DD0-1EA8A1681C40}" type="presParOf" srcId="{355ACB89-53E7-4247-A28D-D86F20D63C0B}" destId="{920C790B-269B-47F0-8E1A-32842B67FC05}" srcOrd="0" destOrd="0" presId="urn:microsoft.com/office/officeart/2005/8/layout/hierarchy4"/>
    <dgm:cxn modelId="{533AC6D0-B152-454B-A8A2-2A9B83318C54}" type="presParOf" srcId="{920C790B-269B-47F0-8E1A-32842B67FC05}" destId="{693E5F79-594D-412C-87FB-B64F28E2E23F}" srcOrd="0" destOrd="0" presId="urn:microsoft.com/office/officeart/2005/8/layout/hierarchy4"/>
    <dgm:cxn modelId="{A6D9FF59-C6DA-42AA-AA97-4DBB7975236F}" type="presParOf" srcId="{920C790B-269B-47F0-8E1A-32842B67FC05}" destId="{BA91985D-AB86-4D1C-8A8B-D29F789A88E6}" srcOrd="1" destOrd="0" presId="urn:microsoft.com/office/officeart/2005/8/layout/hierarchy4"/>
    <dgm:cxn modelId="{1761E325-BCB3-47FC-A17E-01BDC2849222}" type="presParOf" srcId="{355ACB89-53E7-4247-A28D-D86F20D63C0B}" destId="{7DBD3694-8D0F-407A-A084-254E1270CEE3}" srcOrd="1" destOrd="0" presId="urn:microsoft.com/office/officeart/2005/8/layout/hierarchy4"/>
    <dgm:cxn modelId="{7D41D65D-B781-4FE7-BC3E-C4BE5122EE4B}" type="presParOf" srcId="{355ACB89-53E7-4247-A28D-D86F20D63C0B}" destId="{5CAC0058-4EC5-427E-A926-4EC2FD8BDBDA}" srcOrd="2" destOrd="0" presId="urn:microsoft.com/office/officeart/2005/8/layout/hierarchy4"/>
    <dgm:cxn modelId="{E89E5B13-B6B4-4BB7-9437-E3E36782C890}" type="presParOf" srcId="{5CAC0058-4EC5-427E-A926-4EC2FD8BDBDA}" destId="{9B0D4AE1-3A33-4CA6-99A9-C7909A7E4CD8}" srcOrd="0" destOrd="0" presId="urn:microsoft.com/office/officeart/2005/8/layout/hierarchy4"/>
    <dgm:cxn modelId="{C189AC20-7CEB-4447-956F-4C72732F57A6}" type="presParOf" srcId="{5CAC0058-4EC5-427E-A926-4EC2FD8BDBDA}" destId="{45022912-3443-4E26-8020-6B751C313BBC}" srcOrd="1" destOrd="0" presId="urn:microsoft.com/office/officeart/2005/8/layout/hierarchy4"/>
    <dgm:cxn modelId="{50B1AAC8-FCB7-4B1D-A937-5CCDA14C56D9}" type="presParOf" srcId="{7785ABBC-CFC3-45D8-8231-474913C6C004}" destId="{30351EBD-DD63-46CE-BCB8-59806B9E80B8}" srcOrd="1" destOrd="0" presId="urn:microsoft.com/office/officeart/2005/8/layout/hierarchy4"/>
    <dgm:cxn modelId="{1D9277DF-FAD9-4EA4-92C3-29F6A507D446}" type="presParOf" srcId="{7785ABBC-CFC3-45D8-8231-474913C6C004}" destId="{D911D773-B472-4B2D-AC6B-09350AD8D9CB}" srcOrd="2" destOrd="0" presId="urn:microsoft.com/office/officeart/2005/8/layout/hierarchy4"/>
    <dgm:cxn modelId="{B9E0960D-1F24-4832-A539-4FEF498FCF08}" type="presParOf" srcId="{D911D773-B472-4B2D-AC6B-09350AD8D9CB}" destId="{89E6C439-296A-4D76-BC12-EE69E850B7F4}" srcOrd="0" destOrd="0" presId="urn:microsoft.com/office/officeart/2005/8/layout/hierarchy4"/>
    <dgm:cxn modelId="{BD85ED7C-2AFF-4609-B492-A88D67A6F994}" type="presParOf" srcId="{D911D773-B472-4B2D-AC6B-09350AD8D9CB}" destId="{5A33FA1B-FD82-4794-BDBC-1C9E849BB709}" srcOrd="1" destOrd="0" presId="urn:microsoft.com/office/officeart/2005/8/layout/hierarchy4"/>
    <dgm:cxn modelId="{7519EC23-2B38-43E8-8F80-7C634869AF77}" type="presParOf" srcId="{D911D773-B472-4B2D-AC6B-09350AD8D9CB}" destId="{7A02C1A9-75C6-4EE4-9019-C94B5EDE0BB2}" srcOrd="2" destOrd="0" presId="urn:microsoft.com/office/officeart/2005/8/layout/hierarchy4"/>
    <dgm:cxn modelId="{64FC2590-3344-4B92-A302-4050065305BC}" type="presParOf" srcId="{7A02C1A9-75C6-4EE4-9019-C94B5EDE0BB2}" destId="{46ABB7B6-0619-4C09-B78B-F0C439F1C843}" srcOrd="0" destOrd="0" presId="urn:microsoft.com/office/officeart/2005/8/layout/hierarchy4"/>
    <dgm:cxn modelId="{C3F56580-E7E0-4B9F-AC78-B49AF82A1A09}" type="presParOf" srcId="{46ABB7B6-0619-4C09-B78B-F0C439F1C843}" destId="{CF5AF53E-5475-4737-AD76-FA65B49EAFD0}" srcOrd="0" destOrd="0" presId="urn:microsoft.com/office/officeart/2005/8/layout/hierarchy4"/>
    <dgm:cxn modelId="{E8BCFFF7-959C-4BFC-AB44-210B7DFF82EB}" type="presParOf" srcId="{46ABB7B6-0619-4C09-B78B-F0C439F1C843}" destId="{D2B99513-4A76-4DC5-97CB-C982B2CB3DC1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485380B-4CBF-4421-9F99-4AE14A74036C}">
      <dsp:nvSpPr>
        <dsp:cNvPr id="0" name=""/>
        <dsp:cNvSpPr/>
      </dsp:nvSpPr>
      <dsp:spPr>
        <a:xfrm rot="16200000">
          <a:off x="594065" y="-594065"/>
          <a:ext cx="2808312" cy="3996444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i="1" kern="1200" dirty="0" smtClean="0">
              <a:solidFill>
                <a:schemeClr val="tx1"/>
              </a:solidFill>
            </a:rPr>
            <a:t>Воспитательные требования</a:t>
          </a:r>
          <a:endParaRPr lang="ru-RU" sz="2900" b="1" kern="1200" dirty="0">
            <a:solidFill>
              <a:schemeClr val="tx1"/>
            </a:solidFill>
          </a:endParaRPr>
        </a:p>
      </dsp:txBody>
      <dsp:txXfrm rot="16200000">
        <a:off x="945104" y="-945104"/>
        <a:ext cx="2106234" cy="3996444"/>
      </dsp:txXfrm>
    </dsp:sp>
    <dsp:sp modelId="{727F8E3F-8CEF-4EC9-BE7A-18C999E7630E}">
      <dsp:nvSpPr>
        <dsp:cNvPr id="0" name=""/>
        <dsp:cNvSpPr/>
      </dsp:nvSpPr>
      <dsp:spPr>
        <a:xfrm>
          <a:off x="3996444" y="0"/>
          <a:ext cx="3996444" cy="2808312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i="1" kern="1200" dirty="0" smtClean="0">
              <a:solidFill>
                <a:schemeClr val="tx1"/>
              </a:solidFill>
            </a:rPr>
            <a:t>Дидактические требования</a:t>
          </a:r>
          <a:endParaRPr lang="ru-RU" sz="2900" b="1" kern="1200" dirty="0">
            <a:solidFill>
              <a:schemeClr val="tx1"/>
            </a:solidFill>
          </a:endParaRPr>
        </a:p>
      </dsp:txBody>
      <dsp:txXfrm>
        <a:off x="3996444" y="0"/>
        <a:ext cx="3996444" cy="2106234"/>
      </dsp:txXfrm>
    </dsp:sp>
    <dsp:sp modelId="{A9E0B897-FC5E-47F8-9C8F-5F27C63FD3F2}">
      <dsp:nvSpPr>
        <dsp:cNvPr id="0" name=""/>
        <dsp:cNvSpPr/>
      </dsp:nvSpPr>
      <dsp:spPr>
        <a:xfrm rot="10800000">
          <a:off x="0" y="2808312"/>
          <a:ext cx="3996444" cy="2808312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i="1" kern="1200" dirty="0" smtClean="0">
              <a:solidFill>
                <a:schemeClr val="tx1"/>
              </a:solidFill>
            </a:rPr>
            <a:t>Психологические требования</a:t>
          </a:r>
          <a:endParaRPr lang="ru-RU" sz="2900" b="1" kern="1200" dirty="0">
            <a:solidFill>
              <a:schemeClr val="tx1"/>
            </a:solidFill>
          </a:endParaRPr>
        </a:p>
      </dsp:txBody>
      <dsp:txXfrm rot="10800000">
        <a:off x="0" y="3510390"/>
        <a:ext cx="3996444" cy="2106234"/>
      </dsp:txXfrm>
    </dsp:sp>
    <dsp:sp modelId="{A4DEC66D-E7BD-47EF-9598-C1880B232A0C}">
      <dsp:nvSpPr>
        <dsp:cNvPr id="0" name=""/>
        <dsp:cNvSpPr/>
      </dsp:nvSpPr>
      <dsp:spPr>
        <a:xfrm rot="5400000">
          <a:off x="4590509" y="2214246"/>
          <a:ext cx="2808312" cy="3996444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i="1" kern="1200" dirty="0" smtClean="0">
              <a:solidFill>
                <a:schemeClr val="tx1"/>
              </a:solidFill>
            </a:rPr>
            <a:t>Гигиенические требования</a:t>
          </a:r>
          <a:endParaRPr lang="ru-RU" sz="2900" b="1" kern="1200" dirty="0">
            <a:solidFill>
              <a:schemeClr val="tx1"/>
            </a:solidFill>
          </a:endParaRPr>
        </a:p>
      </dsp:txBody>
      <dsp:txXfrm rot="5400000">
        <a:off x="4941548" y="2565284"/>
        <a:ext cx="2106234" cy="3996444"/>
      </dsp:txXfrm>
    </dsp:sp>
    <dsp:sp modelId="{0983A85D-160F-49D3-9B69-8B77DFCB1B58}">
      <dsp:nvSpPr>
        <dsp:cNvPr id="0" name=""/>
        <dsp:cNvSpPr/>
      </dsp:nvSpPr>
      <dsp:spPr>
        <a:xfrm>
          <a:off x="2232249" y="1872210"/>
          <a:ext cx="3528388" cy="1872203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/>
            <a:t>Требования к современному уроку</a:t>
          </a:r>
          <a:endParaRPr lang="ru-RU" sz="2900" b="1" kern="1200" dirty="0"/>
        </a:p>
      </dsp:txBody>
      <dsp:txXfrm>
        <a:off x="2232249" y="1872210"/>
        <a:ext cx="3528388" cy="187220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7C2BCE-A6B1-4396-8879-A030E4C225BF}">
      <dsp:nvSpPr>
        <dsp:cNvPr id="0" name=""/>
        <dsp:cNvSpPr/>
      </dsp:nvSpPr>
      <dsp:spPr>
        <a:xfrm>
          <a:off x="950" y="3626"/>
          <a:ext cx="8279019" cy="16593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kern="1200" dirty="0" smtClean="0">
              <a:solidFill>
                <a:schemeClr val="tx1"/>
              </a:solidFill>
            </a:rPr>
            <a:t>формы проверки знаний и умений</a:t>
          </a:r>
          <a:endParaRPr lang="ru-RU" sz="4400" kern="1200" dirty="0">
            <a:solidFill>
              <a:schemeClr val="tx1"/>
            </a:solidFill>
          </a:endParaRPr>
        </a:p>
      </dsp:txBody>
      <dsp:txXfrm>
        <a:off x="950" y="3626"/>
        <a:ext cx="8279019" cy="1659392"/>
      </dsp:txXfrm>
    </dsp:sp>
    <dsp:sp modelId="{EDCCA05B-933F-4C1F-979D-682F44A68311}">
      <dsp:nvSpPr>
        <dsp:cNvPr id="0" name=""/>
        <dsp:cNvSpPr/>
      </dsp:nvSpPr>
      <dsp:spPr>
        <a:xfrm>
          <a:off x="950" y="1808840"/>
          <a:ext cx="5408111" cy="16593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Устный опрос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950" y="1808840"/>
        <a:ext cx="5408111" cy="1659392"/>
      </dsp:txXfrm>
    </dsp:sp>
    <dsp:sp modelId="{693E5F79-594D-412C-87FB-B64F28E2E23F}">
      <dsp:nvSpPr>
        <dsp:cNvPr id="0" name=""/>
        <dsp:cNvSpPr/>
      </dsp:nvSpPr>
      <dsp:spPr>
        <a:xfrm>
          <a:off x="950" y="3614054"/>
          <a:ext cx="2648438" cy="16593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err="1" smtClean="0">
              <a:solidFill>
                <a:schemeClr val="tx1"/>
              </a:solidFill>
            </a:rPr>
            <a:t>Надпредметные</a:t>
          </a:r>
          <a:r>
            <a:rPr lang="ru-RU" sz="2300" kern="1200" dirty="0" smtClean="0">
              <a:solidFill>
                <a:schemeClr val="tx1"/>
              </a:solidFill>
            </a:rPr>
            <a:t> учебные умения</a:t>
          </a:r>
          <a:endParaRPr lang="ru-RU" sz="2300" kern="1200" dirty="0">
            <a:solidFill>
              <a:schemeClr val="tx1"/>
            </a:solidFill>
          </a:endParaRPr>
        </a:p>
      </dsp:txBody>
      <dsp:txXfrm>
        <a:off x="950" y="3614054"/>
        <a:ext cx="2648438" cy="1659392"/>
      </dsp:txXfrm>
    </dsp:sp>
    <dsp:sp modelId="{9B0D4AE1-3A33-4CA6-99A9-C7909A7E4CD8}">
      <dsp:nvSpPr>
        <dsp:cNvPr id="0" name=""/>
        <dsp:cNvSpPr/>
      </dsp:nvSpPr>
      <dsp:spPr>
        <a:xfrm>
          <a:off x="2760623" y="3614054"/>
          <a:ext cx="2648438" cy="16593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chemeClr val="tx1"/>
              </a:solidFill>
            </a:rPr>
            <a:t>Предметные учебные умения</a:t>
          </a:r>
          <a:endParaRPr lang="ru-RU" sz="2300" kern="1200" dirty="0">
            <a:solidFill>
              <a:schemeClr val="tx1"/>
            </a:solidFill>
          </a:endParaRPr>
        </a:p>
      </dsp:txBody>
      <dsp:txXfrm>
        <a:off x="2760623" y="3614054"/>
        <a:ext cx="2648438" cy="1659392"/>
      </dsp:txXfrm>
    </dsp:sp>
    <dsp:sp modelId="{89E6C439-296A-4D76-BC12-EE69E850B7F4}">
      <dsp:nvSpPr>
        <dsp:cNvPr id="0" name=""/>
        <dsp:cNvSpPr/>
      </dsp:nvSpPr>
      <dsp:spPr>
        <a:xfrm>
          <a:off x="5631531" y="1808840"/>
          <a:ext cx="2648438" cy="16593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</a:rPr>
            <a:t>Письменный опрос</a:t>
          </a:r>
          <a:endParaRPr lang="ru-RU" sz="2800" kern="1200" dirty="0">
            <a:solidFill>
              <a:schemeClr val="tx1"/>
            </a:solidFill>
          </a:endParaRPr>
        </a:p>
      </dsp:txBody>
      <dsp:txXfrm>
        <a:off x="5631531" y="1808840"/>
        <a:ext cx="2648438" cy="1659392"/>
      </dsp:txXfrm>
    </dsp:sp>
    <dsp:sp modelId="{CF5AF53E-5475-4737-AD76-FA65B49EAFD0}">
      <dsp:nvSpPr>
        <dsp:cNvPr id="0" name=""/>
        <dsp:cNvSpPr/>
      </dsp:nvSpPr>
      <dsp:spPr>
        <a:xfrm>
          <a:off x="5631531" y="3614054"/>
          <a:ext cx="2648438" cy="16593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chemeClr val="tx1"/>
              </a:solidFill>
            </a:rPr>
            <a:t>Предметные учебные умения</a:t>
          </a:r>
          <a:endParaRPr lang="ru-RU" sz="2300" kern="1200" dirty="0">
            <a:solidFill>
              <a:schemeClr val="tx1"/>
            </a:solidFill>
          </a:endParaRPr>
        </a:p>
      </dsp:txBody>
      <dsp:txXfrm>
        <a:off x="5631531" y="3614054"/>
        <a:ext cx="2648438" cy="16593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1974081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ПРЕПОДАВАНИЕ МАТЕМАТИКИ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В 2014-2015 УЧЕБНОМ ГОДУ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(Методические рекомендации)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600" b="1" dirty="0" smtClean="0"/>
              <a:t> 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4581128"/>
            <a:ext cx="6400800" cy="206308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Материалы подготовлены Лукичевой Е.Ю., </a:t>
            </a:r>
          </a:p>
          <a:p>
            <a:r>
              <a:rPr lang="ru-RU" dirty="0" smtClean="0"/>
              <a:t>заведующим кафедрой физико-математического </a:t>
            </a:r>
          </a:p>
          <a:p>
            <a:r>
              <a:rPr lang="ru-RU" dirty="0" smtClean="0"/>
              <a:t>образования СПб АППО, к.п.н., доцентом </a:t>
            </a:r>
            <a:endParaRPr lang="en-US" dirty="0" smtClean="0"/>
          </a:p>
          <a:p>
            <a:endParaRPr lang="ru-RU" dirty="0" smtClean="0"/>
          </a:p>
          <a:p>
            <a:r>
              <a:rPr lang="ru-RU" dirty="0" smtClean="0"/>
              <a:t>Санкт-Петербург </a:t>
            </a:r>
          </a:p>
          <a:p>
            <a:r>
              <a:rPr lang="ru-RU" dirty="0" smtClean="0"/>
              <a:t>  </a:t>
            </a:r>
          </a:p>
          <a:p>
            <a:r>
              <a:rPr lang="ru-RU" dirty="0" smtClean="0"/>
              <a:t>2014 г.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Оценка устных ответов учащихся по математике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вопросы должны быть корректными, не допускающими двусмысленность; </a:t>
            </a:r>
          </a:p>
          <a:p>
            <a:r>
              <a:rPr lang="ru-RU" dirty="0" smtClean="0"/>
              <a:t>учащемуся должны быть сообщены критерии верного ответа (решить с объяснением, воспроизвести правило, использованное при решении и т.п.) и нормы оценки; </a:t>
            </a:r>
          </a:p>
          <a:p>
            <a:r>
              <a:rPr lang="ru-RU" dirty="0" smtClean="0"/>
              <a:t>во время ответа не следует перебивать учащегося, выслушать до конца и, при наличии ошибок, наводящими вопросами дать возможность самому их исправить. 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179512" y="1340768"/>
            <a:ext cx="4316288" cy="5256584"/>
          </a:xfrm>
          <a:ln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200" u="sng" dirty="0" smtClean="0"/>
              <a:t>Ответ на теоретический вопрос считается безупречным</a:t>
            </a:r>
            <a:r>
              <a:rPr lang="ru-RU" sz="2200" dirty="0" smtClean="0"/>
              <a:t>,</a:t>
            </a:r>
          </a:p>
          <a:p>
            <a:pPr>
              <a:buNone/>
            </a:pPr>
            <a:r>
              <a:rPr lang="ru-RU" sz="2200" dirty="0" smtClean="0"/>
              <a:t> если</a:t>
            </a:r>
          </a:p>
          <a:p>
            <a:r>
              <a:rPr lang="ru-RU" sz="2200" dirty="0" smtClean="0"/>
              <a:t> по своему содержанию </a:t>
            </a:r>
          </a:p>
          <a:p>
            <a:pPr>
              <a:buNone/>
            </a:pPr>
            <a:r>
              <a:rPr lang="ru-RU" sz="2200" dirty="0" smtClean="0"/>
              <a:t>    полностью соответствует </a:t>
            </a:r>
          </a:p>
          <a:p>
            <a:pPr>
              <a:buNone/>
            </a:pPr>
            <a:r>
              <a:rPr lang="ru-RU" sz="2200" dirty="0" smtClean="0"/>
              <a:t>    вопросу; </a:t>
            </a:r>
          </a:p>
          <a:p>
            <a:r>
              <a:rPr lang="ru-RU" sz="2200" dirty="0" smtClean="0"/>
              <a:t>содержит все необходимые теоретические факты и обоснованные выводы,</a:t>
            </a:r>
          </a:p>
          <a:p>
            <a:r>
              <a:rPr lang="ru-RU" sz="2200" dirty="0" smtClean="0"/>
              <a:t> его изложение и</a:t>
            </a:r>
          </a:p>
          <a:p>
            <a:pPr>
              <a:buNone/>
            </a:pPr>
            <a:r>
              <a:rPr lang="ru-RU" sz="2200" dirty="0" smtClean="0"/>
              <a:t>    письменная запись </a:t>
            </a:r>
          </a:p>
          <a:p>
            <a:pPr>
              <a:buNone/>
            </a:pPr>
            <a:r>
              <a:rPr lang="ru-RU" sz="2200" dirty="0" smtClean="0"/>
              <a:t>    математически грамотны и </a:t>
            </a:r>
          </a:p>
          <a:p>
            <a:pPr>
              <a:buNone/>
            </a:pPr>
            <a:r>
              <a:rPr lang="ru-RU" sz="2200" dirty="0" smtClean="0"/>
              <a:t>   отличаются логической </a:t>
            </a:r>
          </a:p>
          <a:p>
            <a:pPr>
              <a:buNone/>
            </a:pPr>
            <a:r>
              <a:rPr lang="ru-RU" sz="2200" dirty="0" smtClean="0"/>
              <a:t>   последовательностью. </a:t>
            </a:r>
          </a:p>
          <a:p>
            <a:endParaRPr lang="ru-RU" sz="2200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>
          <a:xfrm>
            <a:off x="4572000" y="1340768"/>
            <a:ext cx="4388296" cy="4392488"/>
          </a:xfrm>
          <a:ln>
            <a:solidFill>
              <a:schemeClr val="tx1"/>
            </a:solidFill>
          </a:ln>
        </p:spPr>
        <p:txBody>
          <a:bodyPr anchor="ctr">
            <a:normAutofit fontScale="92500"/>
          </a:bodyPr>
          <a:lstStyle/>
          <a:p>
            <a:pPr>
              <a:buNone/>
            </a:pPr>
            <a:r>
              <a:rPr lang="ru-RU" sz="2200" u="sng" dirty="0" smtClean="0"/>
              <a:t>Решение задачи считается</a:t>
            </a:r>
          </a:p>
          <a:p>
            <a:pPr algn="ctr">
              <a:buNone/>
            </a:pPr>
            <a:r>
              <a:rPr lang="ru-RU" sz="2200" u="sng" dirty="0" smtClean="0"/>
              <a:t> безупречным</a:t>
            </a:r>
            <a:r>
              <a:rPr lang="ru-RU" sz="2200" dirty="0" smtClean="0"/>
              <a:t>,</a:t>
            </a:r>
          </a:p>
          <a:p>
            <a:pPr>
              <a:buNone/>
            </a:pPr>
            <a:r>
              <a:rPr lang="ru-RU" sz="2200" dirty="0" smtClean="0"/>
              <a:t> если</a:t>
            </a:r>
          </a:p>
          <a:p>
            <a:r>
              <a:rPr lang="ru-RU" sz="2200" dirty="0" smtClean="0"/>
              <a:t> решение сопровождается </a:t>
            </a:r>
          </a:p>
          <a:p>
            <a:pPr>
              <a:buNone/>
            </a:pPr>
            <a:r>
              <a:rPr lang="ru-RU" sz="2200" dirty="0" smtClean="0"/>
              <a:t> необходимыми объяснениями, </a:t>
            </a:r>
          </a:p>
          <a:p>
            <a:r>
              <a:rPr lang="ru-RU" sz="2200" dirty="0" smtClean="0"/>
              <a:t>верно выполнены нужные </a:t>
            </a:r>
          </a:p>
          <a:p>
            <a:pPr>
              <a:buNone/>
            </a:pPr>
            <a:r>
              <a:rPr lang="ru-RU" sz="2200" dirty="0" smtClean="0"/>
              <a:t>вычисления и преобразования,</a:t>
            </a:r>
          </a:p>
          <a:p>
            <a:r>
              <a:rPr lang="ru-RU" sz="2200" dirty="0" smtClean="0"/>
              <a:t> получен верный ответ, </a:t>
            </a:r>
          </a:p>
          <a:p>
            <a:r>
              <a:rPr lang="ru-RU" sz="2200" dirty="0" smtClean="0"/>
              <a:t>последовательно записано </a:t>
            </a:r>
          </a:p>
          <a:p>
            <a:pPr>
              <a:buNone/>
            </a:pPr>
            <a:r>
              <a:rPr lang="ru-RU" sz="2200" dirty="0" smtClean="0"/>
              <a:t>решение. </a:t>
            </a:r>
          </a:p>
          <a:p>
            <a:endParaRPr lang="ru-RU" sz="2200" dirty="0"/>
          </a:p>
        </p:txBody>
      </p:sp>
      <p:sp>
        <p:nvSpPr>
          <p:cNvPr id="4" name="Rectangle 1"/>
          <p:cNvSpPr txBox="1">
            <a:spLocks noChangeArrowheads="1"/>
          </p:cNvSpPr>
          <p:nvPr/>
        </p:nvSpPr>
        <p:spPr bwMode="auto">
          <a:xfrm>
            <a:off x="179512" y="188640"/>
            <a:ext cx="806823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ea typeface="Calibri" pitchFamily="34" charset="0"/>
                <a:cs typeface="Times New Roman" pitchFamily="18" charset="0"/>
              </a:rPr>
              <a:t>Рекомендации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Arial" pitchFamily="34" charset="0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lt"/>
                <a:ea typeface="Calibri" pitchFamily="34" charset="0"/>
                <a:cs typeface="Times New Roman" pitchFamily="18" charset="0"/>
              </a:rPr>
              <a:t>по оценке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lt"/>
                <a:ea typeface="Calibri" pitchFamily="34" charset="0"/>
                <a:cs typeface="Times New Roman" pitchFamily="18" charset="0"/>
              </a:rPr>
              <a:t>устных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lt"/>
                <a:ea typeface="Calibri" pitchFamily="34" charset="0"/>
                <a:cs typeface="Times New Roman" pitchFamily="18" charset="0"/>
              </a:rPr>
              <a:t>и письменных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lt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lt"/>
                <a:ea typeface="Calibri" pitchFamily="34" charset="0"/>
                <a:cs typeface="Times New Roman" pitchFamily="18" charset="0"/>
              </a:rPr>
              <a:t>ответов учащихся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179512" y="1340768"/>
            <a:ext cx="4316288" cy="4785395"/>
          </a:xfrm>
          <a:ln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Оценка ответа учащегося </a:t>
            </a:r>
          </a:p>
          <a:p>
            <a:pPr>
              <a:buNone/>
            </a:pPr>
            <a:r>
              <a:rPr lang="ru-RU" dirty="0" smtClean="0"/>
              <a:t>при устном и письменном</a:t>
            </a:r>
          </a:p>
          <a:p>
            <a:pPr>
              <a:buNone/>
            </a:pPr>
            <a:r>
              <a:rPr lang="ru-RU" dirty="0" smtClean="0"/>
              <a:t> опросе проводится по </a:t>
            </a:r>
          </a:p>
          <a:p>
            <a:pPr>
              <a:buNone/>
            </a:pPr>
            <a:r>
              <a:rPr lang="ru-RU" dirty="0" smtClean="0"/>
              <a:t>пятибалльной системе,</a:t>
            </a:r>
          </a:p>
          <a:p>
            <a:pPr>
              <a:buNone/>
            </a:pPr>
            <a:r>
              <a:rPr lang="ru-RU" dirty="0" smtClean="0"/>
              <a:t> т. е. за ответ выставляется </a:t>
            </a:r>
          </a:p>
          <a:p>
            <a:pPr>
              <a:buNone/>
            </a:pPr>
            <a:r>
              <a:rPr lang="ru-RU" dirty="0" smtClean="0"/>
              <a:t>одна из отметок: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1 (плохо), </a:t>
            </a:r>
          </a:p>
          <a:p>
            <a:pPr>
              <a:buNone/>
            </a:pPr>
            <a:r>
              <a:rPr lang="ru-RU" dirty="0" smtClean="0"/>
              <a:t>2 (неудовлетворительно), </a:t>
            </a:r>
          </a:p>
          <a:p>
            <a:pPr>
              <a:buNone/>
            </a:pPr>
            <a:r>
              <a:rPr lang="ru-RU" dirty="0" smtClean="0"/>
              <a:t>3 (удовлетворительно), </a:t>
            </a:r>
          </a:p>
          <a:p>
            <a:pPr>
              <a:buNone/>
            </a:pPr>
            <a:r>
              <a:rPr lang="ru-RU" dirty="0" smtClean="0"/>
              <a:t>4 (хорошо), </a:t>
            </a:r>
          </a:p>
          <a:p>
            <a:pPr>
              <a:buNone/>
            </a:pPr>
            <a:r>
              <a:rPr lang="ru-RU" dirty="0" smtClean="0"/>
              <a:t>5 (отлично). </a:t>
            </a:r>
          </a:p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>
          <a:xfrm>
            <a:off x="4648200" y="1340768"/>
            <a:ext cx="4244280" cy="4785395"/>
          </a:xfrm>
          <a:ln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Учитель может повысить </a:t>
            </a:r>
          </a:p>
          <a:p>
            <a:pPr>
              <a:buNone/>
            </a:pPr>
            <a:r>
              <a:rPr lang="ru-RU" dirty="0" smtClean="0"/>
              <a:t>отметку за оригинальный </a:t>
            </a:r>
          </a:p>
          <a:p>
            <a:pPr>
              <a:buNone/>
            </a:pPr>
            <a:r>
              <a:rPr lang="ru-RU" dirty="0" smtClean="0"/>
              <a:t>ответ на вопрос или </a:t>
            </a:r>
          </a:p>
          <a:p>
            <a:pPr>
              <a:buNone/>
            </a:pPr>
            <a:r>
              <a:rPr lang="ru-RU" dirty="0" smtClean="0"/>
              <a:t>оригинальное решение</a:t>
            </a:r>
          </a:p>
          <a:p>
            <a:pPr>
              <a:buNone/>
            </a:pPr>
            <a:r>
              <a:rPr lang="ru-RU" dirty="0" smtClean="0"/>
              <a:t> задачи, которые </a:t>
            </a:r>
          </a:p>
          <a:p>
            <a:pPr>
              <a:buNone/>
            </a:pPr>
            <a:r>
              <a:rPr lang="ru-RU" dirty="0" smtClean="0"/>
              <a:t>свидетельствуют о высоком </a:t>
            </a:r>
          </a:p>
          <a:p>
            <a:pPr>
              <a:buNone/>
            </a:pPr>
            <a:r>
              <a:rPr lang="ru-RU" dirty="0" smtClean="0"/>
              <a:t> математическом развитии </a:t>
            </a:r>
          </a:p>
          <a:p>
            <a:pPr>
              <a:buNone/>
            </a:pPr>
            <a:r>
              <a:rPr lang="ru-RU" dirty="0" smtClean="0"/>
              <a:t> учащегося; </a:t>
            </a:r>
          </a:p>
          <a:p>
            <a:pPr>
              <a:buNone/>
            </a:pPr>
            <a:r>
              <a:rPr lang="ru-RU" dirty="0" smtClean="0"/>
              <a:t>    за решение более сложной</a:t>
            </a:r>
          </a:p>
          <a:p>
            <a:pPr>
              <a:buNone/>
            </a:pPr>
            <a:r>
              <a:rPr lang="ru-RU" dirty="0" smtClean="0"/>
              <a:t> задачи или ответ на более </a:t>
            </a:r>
          </a:p>
          <a:p>
            <a:pPr>
              <a:buNone/>
            </a:pPr>
            <a:r>
              <a:rPr lang="ru-RU" dirty="0" smtClean="0"/>
              <a:t> сложный вопрос,</a:t>
            </a:r>
          </a:p>
          <a:p>
            <a:pPr>
              <a:buNone/>
            </a:pPr>
            <a:r>
              <a:rPr lang="ru-RU" dirty="0" smtClean="0"/>
              <a:t> предложенные учащемуся </a:t>
            </a:r>
          </a:p>
          <a:p>
            <a:pPr>
              <a:buNone/>
            </a:pPr>
            <a:r>
              <a:rPr lang="ru-RU" dirty="0" smtClean="0"/>
              <a:t> дополнительно после </a:t>
            </a:r>
          </a:p>
          <a:p>
            <a:pPr>
              <a:buNone/>
            </a:pPr>
            <a:r>
              <a:rPr lang="ru-RU" dirty="0" smtClean="0"/>
              <a:t> выполнения им заданий</a:t>
            </a:r>
          </a:p>
          <a:p>
            <a:endParaRPr lang="ru-RU" dirty="0"/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179512" y="188640"/>
            <a:ext cx="806823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ea typeface="Calibri" pitchFamily="34" charset="0"/>
                <a:cs typeface="Times New Roman" pitchFamily="18" charset="0"/>
              </a:rPr>
              <a:t>Рекомендации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Arial" pitchFamily="34" charset="0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lt"/>
                <a:ea typeface="Calibri" pitchFamily="34" charset="0"/>
                <a:cs typeface="Times New Roman" pitchFamily="18" charset="0"/>
              </a:rPr>
              <a:t>по оценке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lt"/>
                <a:ea typeface="Calibri" pitchFamily="34" charset="0"/>
                <a:cs typeface="Times New Roman" pitchFamily="18" charset="0"/>
              </a:rPr>
              <a:t>устных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lt"/>
                <a:ea typeface="Calibri" pitchFamily="34" charset="0"/>
                <a:cs typeface="Times New Roman" pitchFamily="18" charset="0"/>
              </a:rPr>
              <a:t>и письменных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lt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lt"/>
                <a:ea typeface="Calibri" pitchFamily="34" charset="0"/>
                <a:cs typeface="Times New Roman" pitchFamily="18" charset="0"/>
              </a:rPr>
              <a:t>ответов учащихся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8784976" cy="492514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   Итоговая отметка по математике </a:t>
            </a:r>
            <a:r>
              <a:rPr lang="ru-RU" u="sng" dirty="0" smtClean="0"/>
              <a:t>не выводится как </a:t>
            </a:r>
          </a:p>
          <a:p>
            <a:pPr>
              <a:buNone/>
            </a:pPr>
            <a:r>
              <a:rPr lang="ru-RU" u="sng" dirty="0" smtClean="0"/>
              <a:t>среднее арифметическое</a:t>
            </a:r>
            <a:r>
              <a:rPr lang="ru-RU" dirty="0" smtClean="0"/>
              <a:t> полученных учащимся отметок</a:t>
            </a:r>
          </a:p>
          <a:p>
            <a:pPr>
              <a:buNone/>
            </a:pPr>
            <a:r>
              <a:rPr lang="ru-RU" dirty="0" smtClean="0"/>
              <a:t> за весь период обучения (это связано со спецификой </a:t>
            </a:r>
          </a:p>
          <a:p>
            <a:pPr>
              <a:buNone/>
            </a:pPr>
            <a:r>
              <a:rPr lang="ru-RU" dirty="0" smtClean="0"/>
              <a:t>предмета «математика»). </a:t>
            </a:r>
          </a:p>
          <a:p>
            <a:pPr>
              <a:buNone/>
            </a:pPr>
            <a:r>
              <a:rPr lang="ru-RU" dirty="0" smtClean="0"/>
              <a:t>       Прежде всего, она отражает степень продвижения </a:t>
            </a:r>
          </a:p>
          <a:p>
            <a:pPr>
              <a:buNone/>
            </a:pPr>
            <a:r>
              <a:rPr lang="ru-RU" dirty="0" smtClean="0"/>
              <a:t>школьника в рамках учебного предмета и отвечает на вопрос:</a:t>
            </a:r>
          </a:p>
          <a:p>
            <a:pPr>
              <a:buNone/>
            </a:pPr>
            <a:r>
              <a:rPr lang="ru-RU" dirty="0" smtClean="0"/>
              <a:t> соответствуют ли </a:t>
            </a:r>
            <a:r>
              <a:rPr lang="ru-RU" b="1" i="1" dirty="0" smtClean="0"/>
              <a:t>итоговые знания </a:t>
            </a:r>
            <a:r>
              <a:rPr lang="ru-RU" dirty="0" smtClean="0"/>
              <a:t>учащегося по данной </a:t>
            </a:r>
          </a:p>
          <a:p>
            <a:pPr>
              <a:buNone/>
            </a:pPr>
            <a:r>
              <a:rPr lang="ru-RU" dirty="0" smtClean="0"/>
              <a:t>теме (разделу) отметке «5» («4»; «3»)?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u="sng" dirty="0" smtClean="0"/>
              <a:t>Наличие текущей неудовлетворительной отметки </a:t>
            </a:r>
          </a:p>
          <a:p>
            <a:pPr>
              <a:buNone/>
            </a:pPr>
            <a:r>
              <a:rPr lang="ru-RU" u="sng" dirty="0" smtClean="0"/>
              <a:t>не является причиной, препятствующей выставлению итоговой</a:t>
            </a:r>
          </a:p>
          <a:p>
            <a:pPr>
              <a:buNone/>
            </a:pPr>
            <a:r>
              <a:rPr lang="ru-RU" u="sng" dirty="0" smtClean="0"/>
              <a:t> отметки «5»</a:t>
            </a:r>
            <a:r>
              <a:rPr lang="ru-RU" dirty="0" smtClean="0"/>
              <a:t>, если у учителя есть основание считать, что </a:t>
            </a:r>
          </a:p>
          <a:p>
            <a:pPr>
              <a:buNone/>
            </a:pPr>
            <a:r>
              <a:rPr lang="ru-RU" dirty="0" smtClean="0"/>
              <a:t>данная тема или раздел полностью усвоены учащимся</a:t>
            </a:r>
            <a:endParaRPr lang="ru-RU" dirty="0"/>
          </a:p>
        </p:txBody>
      </p:sp>
      <p:sp>
        <p:nvSpPr>
          <p:cNvPr id="4" name="Rectangle 1"/>
          <p:cNvSpPr txBox="1">
            <a:spLocks noChangeArrowheads="1"/>
          </p:cNvSpPr>
          <p:nvPr/>
        </p:nvSpPr>
        <p:spPr bwMode="auto">
          <a:xfrm>
            <a:off x="179512" y="188640"/>
            <a:ext cx="639149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lt"/>
                <a:ea typeface="Calibri" pitchFamily="34" charset="0"/>
                <a:cs typeface="Times New Roman" pitchFamily="18" charset="0"/>
              </a:rPr>
              <a:t>Рекомендации</a:t>
            </a:r>
            <a:r>
              <a:rPr lang="ru-RU" sz="28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Arial" pitchFamily="34" charset="0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lt"/>
                <a:ea typeface="Calibri" pitchFamily="34" charset="0"/>
                <a:cs typeface="Times New Roman" pitchFamily="18" charset="0"/>
              </a:rPr>
              <a:t>по выставлению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ea typeface="Calibri" pitchFamily="34" charset="0"/>
                <a:cs typeface="Times New Roman" pitchFamily="18" charset="0"/>
              </a:rPr>
              <a:t>итоговой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j-lt"/>
                <a:ea typeface="Calibri" pitchFamily="34" charset="0"/>
                <a:cs typeface="Times New Roman" pitchFamily="18" charset="0"/>
              </a:rPr>
              <a:t> отметки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5212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Работа учителя по осуществлению единых требований к устной и письменной речи учащихся 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340768"/>
            <a:ext cx="8229600" cy="521744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тщательно продумывать ход изложения материала</a:t>
            </a:r>
          </a:p>
          <a:p>
            <a:r>
              <a:rPr lang="ru-RU" dirty="0" smtClean="0"/>
              <a:t>грамотно оформлять все виды записей</a:t>
            </a:r>
          </a:p>
          <a:p>
            <a:r>
              <a:rPr lang="ru-RU" dirty="0" smtClean="0"/>
              <a:t>уделять внимание на </a:t>
            </a:r>
            <a:r>
              <a:rPr lang="ru-RU" b="1" dirty="0" smtClean="0"/>
              <a:t>каждом уроке </a:t>
            </a:r>
            <a:r>
              <a:rPr lang="ru-RU" dirty="0" smtClean="0"/>
              <a:t>формированию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умений и навыков</a:t>
            </a:r>
          </a:p>
          <a:p>
            <a:r>
              <a:rPr lang="ru-RU" dirty="0" smtClean="0"/>
              <a:t>учить школьников работать с книгой, справочной литературой</a:t>
            </a:r>
          </a:p>
          <a:p>
            <a:r>
              <a:rPr lang="ru-RU" dirty="0" smtClean="0"/>
              <a:t>следить, за аккуратным ведением тетрадей.</a:t>
            </a:r>
          </a:p>
          <a:p>
            <a:r>
              <a:rPr lang="ru-RU" dirty="0" smtClean="0"/>
              <a:t>не оставлять без внимания орфографические и пунктуационные ошибки. </a:t>
            </a:r>
          </a:p>
          <a:p>
            <a:r>
              <a:rPr lang="ru-RU" dirty="0" smtClean="0"/>
              <a:t>систематически проводить работу с терминологией изучаемого предмета</a:t>
            </a:r>
          </a:p>
          <a:p>
            <a:r>
              <a:rPr lang="ru-RU" dirty="0" smtClean="0"/>
              <a:t>добиваться повышения культуры устной разговорной речи учащихся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Оформление записей решения примеров и задач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r>
              <a:rPr lang="ru-RU" dirty="0" smtClean="0"/>
              <a:t>Жесткая регламентация типа «пояснения должны быть только такими!», «располагаться только так!» ограничивает мышление учащихся.</a:t>
            </a:r>
          </a:p>
          <a:p>
            <a:r>
              <a:rPr lang="ru-RU" dirty="0" smtClean="0"/>
              <a:t> Учителю следует показать учащимся различные формы записи, например, решения задачи и предложить школьникам при выполнении домашней работы самим выбирать тот или иной способ оформления решения.</a:t>
            </a:r>
          </a:p>
          <a:p>
            <a:r>
              <a:rPr lang="ru-RU" dirty="0" smtClean="0"/>
              <a:t> Жесткая регламентация нужна в тех случаях, когда учитель ставит целью обучение новым формам записи.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850106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/>
              <a:t>Количество и назначение ученических тетрадей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 5 – 6 классе – по 2 тетради, </a:t>
            </a:r>
          </a:p>
          <a:p>
            <a:r>
              <a:rPr lang="ru-RU" dirty="0" smtClean="0"/>
              <a:t>в VII – IX классе – по 3 тетради (2 по алгебре и 1 по геометрии), </a:t>
            </a:r>
          </a:p>
          <a:p>
            <a:r>
              <a:rPr lang="ru-RU" dirty="0" smtClean="0"/>
              <a:t>в X – XI классе – по 2 тетради (1 по алгебре и 1 – по геометрии), </a:t>
            </a:r>
          </a:p>
          <a:p>
            <a:r>
              <a:rPr lang="ru-RU" dirty="0" smtClean="0"/>
              <a:t>в каждом классе 1 тетрадь для контрольных работ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512168"/>
          </a:xfrm>
        </p:spPr>
        <p:txBody>
          <a:bodyPr>
            <a:noAutofit/>
          </a:bodyPr>
          <a:lstStyle/>
          <a:p>
            <a:r>
              <a:rPr lang="ru-RU" sz="2400" b="1" i="1" dirty="0" smtClean="0"/>
              <a:t>Порядок проверки письменных работ учителем.</a:t>
            </a:r>
            <a:br>
              <a:rPr lang="ru-RU" sz="2400" b="1" i="1" dirty="0" smtClean="0"/>
            </a:br>
            <a:r>
              <a:rPr lang="ru-RU" sz="2400" dirty="0" smtClean="0"/>
              <a:t>Тетради учащихся, в которых выполняются обучающие классные и домашние работы, проверяются: </a:t>
            </a:r>
            <a:r>
              <a:rPr lang="ru-RU" sz="2400" b="1" i="1" dirty="0" smtClean="0"/>
              <a:t> 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700808"/>
            <a:ext cx="8507288" cy="4752528"/>
          </a:xfrm>
        </p:spPr>
        <p:txBody>
          <a:bodyPr>
            <a:noAutofit/>
          </a:bodyPr>
          <a:lstStyle/>
          <a:p>
            <a:r>
              <a:rPr lang="ru-RU" sz="2400" dirty="0" smtClean="0"/>
              <a:t>в первом полугодии V класса — после каждого урока у всех учеников; </a:t>
            </a:r>
          </a:p>
          <a:p>
            <a:r>
              <a:rPr lang="ru-RU" sz="2400" dirty="0" smtClean="0"/>
              <a:t>во II полугодии V и в VI - VIII классах - после каждого урока только у слабых учащихся, а у сильных — не все работы, а лишь наиболее значимые по своей важности с таким расчетом, чтобы раз в неделю тетради всех учащихся проверялись (по геометрии – 1 раз в 2 недели); </a:t>
            </a:r>
          </a:p>
          <a:p>
            <a:r>
              <a:rPr lang="ru-RU" sz="2400" dirty="0" smtClean="0"/>
              <a:t>в IX-XI классах - после каждого урока у слабых учащихся, а у остальных проверяются не все работы, а наиболее значимые по своей важности, но с таким расчетом, чтобы 1 раз в месяц учителем проверялись тетради всех учащихся. 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Проверка контрольных работ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контрольные диктанты и контрольные работы по математике в V-VIII классах проверяются и возвращаются учащимся к следующему уроку; </a:t>
            </a:r>
          </a:p>
          <a:p>
            <a:r>
              <a:rPr lang="ru-RU" dirty="0" smtClean="0"/>
              <a:t>контрольные работы по математике в IX-XI классах, как правило, к следующему уроку, а при большом количестве работ (более 70) — через один-два урока.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Проверка контрольных работ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7504" y="1052736"/>
            <a:ext cx="8928992" cy="5616624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3800" dirty="0" smtClean="0"/>
              <a:t>В проверяемых работах учитель отмечает и исправляет допущенные ошибки, руководствуясь следующим: </a:t>
            </a:r>
          </a:p>
          <a:p>
            <a:pPr>
              <a:buNone/>
            </a:pPr>
            <a:endParaRPr lang="ru-RU" sz="3800" dirty="0" smtClean="0"/>
          </a:p>
          <a:p>
            <a:r>
              <a:rPr lang="ru-RU" sz="4000" dirty="0" smtClean="0"/>
              <a:t>учитель </a:t>
            </a:r>
            <a:r>
              <a:rPr lang="ru-RU" sz="4000" b="1" dirty="0" smtClean="0"/>
              <a:t>только </a:t>
            </a:r>
            <a:r>
              <a:rPr lang="ru-RU" sz="4000" dirty="0" smtClean="0"/>
              <a:t>подчеркивает и отмечает на полях допущенную ошибку, которую исправляет сам ученик; </a:t>
            </a:r>
          </a:p>
          <a:p>
            <a:r>
              <a:rPr lang="ru-RU" sz="4000" dirty="0" smtClean="0"/>
              <a:t>подчеркивание ошибок производится учителем только красной пастой (красными чернилами, красным карандашом); </a:t>
            </a:r>
          </a:p>
          <a:p>
            <a:r>
              <a:rPr lang="ru-RU" sz="4000" dirty="0" smtClean="0"/>
              <a:t>после анализа ошибок в установленном порядке выставляется отметка за работу. </a:t>
            </a:r>
          </a:p>
          <a:p>
            <a:pPr>
              <a:buNone/>
            </a:pPr>
            <a:endParaRPr lang="ru-RU" dirty="0" smtClean="0"/>
          </a:p>
          <a:p>
            <a:pPr algn="ctr"/>
            <a:r>
              <a:rPr lang="ru-RU" sz="4100" dirty="0" smtClean="0"/>
              <a:t>Все контрольные работы обязательно оцениваются учителем с занесением оценок в классный журнал</a:t>
            </a:r>
          </a:p>
          <a:p>
            <a:pPr algn="ctr">
              <a:buNone/>
            </a:pPr>
            <a:endParaRPr lang="ru-RU" sz="4100" dirty="0" smtClean="0"/>
          </a:p>
          <a:p>
            <a:pPr algn="ctr"/>
            <a:r>
              <a:rPr lang="ru-RU" sz="4000" dirty="0" smtClean="0"/>
              <a:t>Минимально возможное количество контрольных работ (зачетов) должно быть не меньше, </a:t>
            </a:r>
          </a:p>
          <a:p>
            <a:pPr algn="ctr">
              <a:buNone/>
            </a:pPr>
            <a:r>
              <a:rPr lang="ru-RU" sz="4000" dirty="0" smtClean="0"/>
              <a:t>чем учебных тем</a:t>
            </a:r>
            <a:endParaRPr lang="ru-RU" sz="41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260648"/>
            <a:ext cx="7467600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Современный урок математики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2420888"/>
            <a:ext cx="8229600" cy="3705275"/>
          </a:xfrm>
        </p:spPr>
        <p:txBody>
          <a:bodyPr/>
          <a:lstStyle/>
          <a:p>
            <a:pPr algn="ctr"/>
            <a:r>
              <a:rPr lang="ru-RU" i="1" dirty="0" smtClean="0"/>
              <a:t>Урок </a:t>
            </a:r>
            <a:r>
              <a:rPr lang="ru-RU" dirty="0" smtClean="0"/>
              <a:t>- логически законченный, целостный, ограниченный определенными рамками времени отрезок учебно-воспитательного процесса, где представлены все основные элементы этого процесса</a:t>
            </a:r>
            <a:r>
              <a:rPr lang="en-US" dirty="0" smtClean="0"/>
              <a:t>.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Работа над ошибками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После проверки письменных работ обучающимся дается задание по исправлению ошибок или выполнению заданий, предупреждающих повторение аналогичных ошибок.</a:t>
            </a:r>
          </a:p>
          <a:p>
            <a:r>
              <a:rPr lang="ru-RU" dirty="0" smtClean="0"/>
              <a:t> Работа над ошибками, как правило, осуществляется в тех же тетрадях, в которых выполнялись соответствующие письменные работы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Принципы составления домашних заданий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1. Сообразность заданий выбранному учащимися учебному маршруту</a:t>
            </a:r>
          </a:p>
          <a:p>
            <a:r>
              <a:rPr lang="ru-RU" dirty="0" smtClean="0"/>
              <a:t>2. Взаимосвязь с материалом, изученном на уроке. </a:t>
            </a:r>
          </a:p>
          <a:p>
            <a:r>
              <a:rPr lang="ru-RU" dirty="0" smtClean="0"/>
              <a:t>3. Учет индивидуальных особенностей учащихся</a:t>
            </a:r>
          </a:p>
          <a:p>
            <a:r>
              <a:rPr lang="ru-RU" dirty="0" smtClean="0"/>
              <a:t>4. Сбалансированность домашнего задания по сложности и посильности его учащимся. </a:t>
            </a:r>
          </a:p>
          <a:p>
            <a:r>
              <a:rPr lang="ru-RU" dirty="0" smtClean="0"/>
              <a:t>5. Разнообразность типов упражнений, включаемых в домашние задания. </a:t>
            </a:r>
          </a:p>
          <a:p>
            <a:r>
              <a:rPr lang="ru-RU" dirty="0" smtClean="0"/>
              <a:t>6. Обсуждение домашнего задания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Специфические особенности урока математики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340768"/>
            <a:ext cx="8712968" cy="4853136"/>
          </a:xfrm>
        </p:spPr>
        <p:txBody>
          <a:bodyPr>
            <a:normAutofit/>
          </a:bodyPr>
          <a:lstStyle/>
          <a:p>
            <a:r>
              <a:rPr lang="ru-RU" dirty="0" smtClean="0"/>
              <a:t>Содержание урока математики не является автономным</a:t>
            </a:r>
          </a:p>
          <a:p>
            <a:r>
              <a:rPr lang="ru-RU" dirty="0" smtClean="0"/>
              <a:t>В большей степени по сравнению с другими предметами уделяется внимание развитию логического мышления</a:t>
            </a:r>
          </a:p>
          <a:p>
            <a:r>
              <a:rPr lang="ru-RU" dirty="0" smtClean="0"/>
              <a:t>Каждый ученик должен усвоить на уроке главное в изученном материале</a:t>
            </a:r>
          </a:p>
          <a:p>
            <a:r>
              <a:rPr lang="ru-RU" dirty="0" smtClean="0"/>
              <a:t>Математика служит опорным предметом для изучения смежных дисциплин. </a:t>
            </a:r>
          </a:p>
          <a:p>
            <a:r>
              <a:rPr lang="ru-RU" dirty="0" smtClean="0"/>
              <a:t>Теория не отрывается от практики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467544" y="764704"/>
          <a:ext cx="7992888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20472" cy="594320"/>
          </a:xfrm>
        </p:spPr>
        <p:txBody>
          <a:bodyPr>
            <a:normAutofit/>
          </a:bodyPr>
          <a:lstStyle/>
          <a:p>
            <a:r>
              <a:rPr lang="ru-RU" sz="2800" b="1" i="1" dirty="0" smtClean="0"/>
              <a:t>Основные типы уроков и их </a:t>
            </a:r>
            <a:r>
              <a:rPr lang="ru-RU" sz="2800" b="1" i="1" dirty="0" err="1" smtClean="0"/>
              <a:t>целеполагание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79512" y="548680"/>
          <a:ext cx="8229600" cy="603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6344"/>
                <a:gridCol w="513325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Урок ознакомления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</a:rPr>
                        <a:t> с новым материалом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Ознакомить учащихся с крупным блоком нового материала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Комбинированный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</a:rPr>
                        <a:t> урок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Ознакомить учащихся с новым материала и провести первичное закрепление изученного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Урок ключевых задач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Формировать умения учащихся применять знания в стандартных ситуациях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Урок применения умений и навыков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Научить проводить анализ заданий и способов их выполнения, рационализацию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</a:rPr>
                        <a:t> этих способов. Провести внешний контроль и самоконтроль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Повторение и систематизация знаний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Выделить наиболее общие и существенные понятия, основные теории и ведущие идеи, усвоить широкие категории понятий и их систем 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Урок проверки знаний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Выявить уровень овладения учащимися комплексом знаний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</a:rPr>
                        <a:t> и умений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08912" cy="79695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Оценка образовательных достижений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учащихся по математике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i="1" dirty="0" smtClean="0"/>
              <a:t>Виды контроля (по функциям в учебном процессе): </a:t>
            </a:r>
            <a:endParaRPr lang="ru-RU" dirty="0" smtClean="0"/>
          </a:p>
          <a:p>
            <a:r>
              <a:rPr lang="ru-RU" dirty="0" smtClean="0"/>
              <a:t>Входной контроль (на первых уроках после актуализации знаний учащихся); </a:t>
            </a:r>
          </a:p>
          <a:p>
            <a:r>
              <a:rPr lang="ru-RU" dirty="0" smtClean="0"/>
              <a:t>Текущий контроль (на каждом уроке); </a:t>
            </a:r>
          </a:p>
          <a:p>
            <a:r>
              <a:rPr lang="ru-RU" dirty="0" smtClean="0"/>
              <a:t>Периодический (по мере прохождения темы, раздела программы), </a:t>
            </a:r>
          </a:p>
          <a:p>
            <a:r>
              <a:rPr lang="ru-RU" dirty="0" smtClean="0"/>
              <a:t>Итоговый (в конце четверти, полугодия, накануне перевода в следующий класс).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/>
              <a:t>Виды контроля (по способу взаимодействия субъектов учебного процесса):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Фронтальный контроль (опрос); </a:t>
            </a:r>
          </a:p>
          <a:p>
            <a:r>
              <a:rPr lang="ru-RU" dirty="0" smtClean="0"/>
              <a:t>Индивидуальный контроль; </a:t>
            </a:r>
          </a:p>
          <a:p>
            <a:r>
              <a:rPr lang="ru-RU" dirty="0" smtClean="0"/>
              <a:t>Групповой контроль; </a:t>
            </a:r>
          </a:p>
          <a:p>
            <a:r>
              <a:rPr lang="ru-RU" dirty="0" smtClean="0"/>
              <a:t>Самоконтроль; </a:t>
            </a:r>
          </a:p>
          <a:p>
            <a:r>
              <a:rPr lang="ru-RU" dirty="0" smtClean="0"/>
              <a:t>Взаимоконтроль; </a:t>
            </a:r>
          </a:p>
          <a:p>
            <a:r>
              <a:rPr lang="ru-RU" dirty="0" smtClean="0"/>
              <a:t>Комбинированный контроль 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08912" cy="79695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Оценка образовательных достижений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учащихся по математике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755632" cy="92697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Оценка образовательных достижений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учащихся по математике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980728"/>
            <a:ext cx="7992888" cy="568863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600" i="1" dirty="0" smtClean="0"/>
              <a:t>Формы контроля: </a:t>
            </a:r>
            <a:endParaRPr lang="ru-RU" sz="1600" dirty="0" smtClean="0"/>
          </a:p>
          <a:p>
            <a:r>
              <a:rPr lang="ru-RU" sz="1600" dirty="0" smtClean="0"/>
              <a:t>• Наблюдение учителем за освоением учащимися содержания обучения; </a:t>
            </a:r>
          </a:p>
          <a:p>
            <a:r>
              <a:rPr lang="ru-RU" sz="1600" dirty="0" smtClean="0"/>
              <a:t>• Оценка и самооценка учащимися своей деятельности и ее результатов; </a:t>
            </a:r>
          </a:p>
          <a:p>
            <a:r>
              <a:rPr lang="ru-RU" sz="1600" dirty="0" smtClean="0"/>
              <a:t>• </a:t>
            </a:r>
            <a:r>
              <a:rPr lang="ru-RU" sz="1600" dirty="0" err="1" smtClean="0"/>
              <a:t>Взаимооценка</a:t>
            </a:r>
            <a:r>
              <a:rPr lang="ru-RU" sz="1600" dirty="0" smtClean="0"/>
              <a:t> учащимися друг друга; </a:t>
            </a:r>
          </a:p>
          <a:p>
            <a:r>
              <a:rPr lang="ru-RU" sz="1600" dirty="0" smtClean="0"/>
              <a:t>• Проверочные письменные работы; </a:t>
            </a:r>
          </a:p>
          <a:p>
            <a:r>
              <a:rPr lang="ru-RU" sz="1600" dirty="0" smtClean="0"/>
              <a:t>• Обучающие письменные работы; </a:t>
            </a:r>
          </a:p>
          <a:p>
            <a:r>
              <a:rPr lang="ru-RU" sz="1600" dirty="0" smtClean="0"/>
              <a:t>• Лабораторные работы; </a:t>
            </a:r>
          </a:p>
          <a:p>
            <a:r>
              <a:rPr lang="ru-RU" sz="1600" dirty="0" smtClean="0"/>
              <a:t>• Контрольные работы; </a:t>
            </a:r>
          </a:p>
          <a:p>
            <a:r>
              <a:rPr lang="ru-RU" sz="1600" dirty="0" smtClean="0"/>
              <a:t>• Диагностические работы; </a:t>
            </a:r>
          </a:p>
          <a:p>
            <a:r>
              <a:rPr lang="ru-RU" sz="1600" dirty="0" smtClean="0"/>
              <a:t>• Диктанты; </a:t>
            </a:r>
          </a:p>
          <a:p>
            <a:r>
              <a:rPr lang="ru-RU" sz="1600" dirty="0" smtClean="0"/>
              <a:t>• Тестирование; </a:t>
            </a:r>
          </a:p>
          <a:p>
            <a:r>
              <a:rPr lang="ru-RU" sz="1600" dirty="0" smtClean="0"/>
              <a:t>• Зачеты; </a:t>
            </a:r>
          </a:p>
          <a:p>
            <a:r>
              <a:rPr lang="ru-RU" sz="1600" dirty="0" smtClean="0"/>
              <a:t>• Доклады, рефераты, сообщения; </a:t>
            </a:r>
          </a:p>
          <a:p>
            <a:r>
              <a:rPr lang="ru-RU" sz="1600" dirty="0" smtClean="0"/>
              <a:t>• Результат моделирования и конструирования; </a:t>
            </a:r>
          </a:p>
          <a:p>
            <a:r>
              <a:rPr lang="ru-RU" sz="1600" dirty="0" smtClean="0"/>
              <a:t>• Результаты проектной и исследовательской деятельности учащихся; </a:t>
            </a:r>
          </a:p>
          <a:p>
            <a:r>
              <a:rPr lang="ru-RU" sz="1600" dirty="0" smtClean="0"/>
              <a:t>• Рефлексия. </a:t>
            </a:r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07504" y="188640"/>
            <a:ext cx="874444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Рекомендации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оценке знаний и умений учащихся по математике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323528" y="1196752"/>
          <a:ext cx="8280920" cy="52770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98</TotalTime>
  <Words>1309</Words>
  <Application>Microsoft Office PowerPoint</Application>
  <PresentationFormat>Экран (4:3)</PresentationFormat>
  <Paragraphs>191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Эркер</vt:lpstr>
      <vt:lpstr>ПРЕПОДАВАНИЕ МАТЕМАТИКИ  В 2014-2015 УЧЕБНОМ ГОДУ (Методические рекомендации)   </vt:lpstr>
      <vt:lpstr>Современный урок математики</vt:lpstr>
      <vt:lpstr>Специфические особенности урока математики</vt:lpstr>
      <vt:lpstr>Слайд 4</vt:lpstr>
      <vt:lpstr>Основные типы уроков и их целеполагание</vt:lpstr>
      <vt:lpstr>Оценка образовательных достижений учащихся по математике</vt:lpstr>
      <vt:lpstr>Оценка образовательных достижений учащихся по математике</vt:lpstr>
      <vt:lpstr>Оценка образовательных достижений учащихся по математике</vt:lpstr>
      <vt:lpstr>Рекомендации по оценке знаний и умений учащихся по математике</vt:lpstr>
      <vt:lpstr>Оценка устных ответов учащихся по математике </vt:lpstr>
      <vt:lpstr>Слайд 11</vt:lpstr>
      <vt:lpstr>Слайд 12</vt:lpstr>
      <vt:lpstr>Слайд 13</vt:lpstr>
      <vt:lpstr>Работа учителя по осуществлению единых требований к устной и письменной речи учащихся </vt:lpstr>
      <vt:lpstr>Оформление записей решения примеров и задач </vt:lpstr>
      <vt:lpstr>Количество и назначение ученических тетрадей </vt:lpstr>
      <vt:lpstr>Порядок проверки письменных работ учителем. Тетради учащихся, в которых выполняются обучающие классные и домашние работы, проверяются:  </vt:lpstr>
      <vt:lpstr>Проверка контрольных работ</vt:lpstr>
      <vt:lpstr>Проверка контрольных работ</vt:lpstr>
      <vt:lpstr>Работа над ошибками</vt:lpstr>
      <vt:lpstr>Принципы составления домашних заданий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ПРЕПОДАВАНИЕ МАТЕМАТИКИ  В 2014-2015 УЧЕБНОМ ГОДУ (Методические рекомендации)   </dc:title>
  <dc:creator>Администратор</dc:creator>
  <cp:lastModifiedBy>Пользователь Windows</cp:lastModifiedBy>
  <cp:revision>13</cp:revision>
  <dcterms:created xsi:type="dcterms:W3CDTF">2014-10-03T08:17:38Z</dcterms:created>
  <dcterms:modified xsi:type="dcterms:W3CDTF">2014-10-10T08:18:51Z</dcterms:modified>
</cp:coreProperties>
</file>