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9" r:id="rId2"/>
    <p:sldId id="261" r:id="rId3"/>
    <p:sldId id="265" r:id="rId4"/>
    <p:sldId id="268" r:id="rId5"/>
    <p:sldId id="267" r:id="rId6"/>
    <p:sldId id="264" r:id="rId7"/>
    <p:sldId id="262" r:id="rId8"/>
    <p:sldId id="270" r:id="rId9"/>
    <p:sldId id="259" r:id="rId10"/>
    <p:sldId id="271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6666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8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629AC1-921C-46B2-8D3A-5E584B2426DA}" type="doc">
      <dgm:prSet loTypeId="urn:microsoft.com/office/officeart/2005/8/layout/vList4#2" loCatId="list" qsTypeId="urn:microsoft.com/office/officeart/2005/8/quickstyle/simple3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7B3E3216-02B5-4BB7-97CE-C937F35072E3}">
      <dgm:prSet phldrT="[Текст]" custT="1"/>
      <dgm:spPr/>
      <dgm:t>
        <a:bodyPr/>
        <a:lstStyle/>
        <a:p>
          <a:r>
            <a:rPr lang="ru-RU" sz="3200" b="1" i="1" u="sng" dirty="0" smtClean="0"/>
            <a:t>Коррупция</a:t>
          </a:r>
          <a:r>
            <a:rPr lang="ru-RU" sz="3000" dirty="0" smtClean="0"/>
            <a:t> – это термин, обозначающий  использование должностным лицом своих властных полномочий и доверенных ему прав, а также связанных с этим официальным статусом авторитета, возможностей, связей в целях личной выгоды, противоречащее законодательству и моральным установкам. </a:t>
          </a:r>
          <a:endParaRPr lang="ru-RU" sz="3000" dirty="0"/>
        </a:p>
      </dgm:t>
    </dgm:pt>
    <dgm:pt modelId="{E6D8678F-D3C1-448D-A16C-1EE98C7B5D63}" type="parTrans" cxnId="{9D88ECD0-4450-48C3-8A17-C9E36E073DD7}">
      <dgm:prSet/>
      <dgm:spPr/>
      <dgm:t>
        <a:bodyPr/>
        <a:lstStyle/>
        <a:p>
          <a:endParaRPr lang="ru-RU"/>
        </a:p>
      </dgm:t>
    </dgm:pt>
    <dgm:pt modelId="{CDFFA87E-ACBB-4627-9F2A-0120A7614458}" type="sibTrans" cxnId="{9D88ECD0-4450-48C3-8A17-C9E36E073DD7}">
      <dgm:prSet/>
      <dgm:spPr/>
      <dgm:t>
        <a:bodyPr/>
        <a:lstStyle/>
        <a:p>
          <a:endParaRPr lang="ru-RU"/>
        </a:p>
      </dgm:t>
    </dgm:pt>
    <dgm:pt modelId="{3F9194BE-507B-47F5-BEA0-C2DCE4DE463D}" type="pres">
      <dgm:prSet presAssocID="{30629AC1-921C-46B2-8D3A-5E584B2426D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97E27FE-E59B-4394-A8B2-C2CB2DD6A53E}" type="pres">
      <dgm:prSet presAssocID="{7B3E3216-02B5-4BB7-97CE-C937F35072E3}" presName="comp" presStyleCnt="0"/>
      <dgm:spPr/>
    </dgm:pt>
    <dgm:pt modelId="{9B08FB7D-708A-49CB-BC6A-72003BD0FE79}" type="pres">
      <dgm:prSet presAssocID="{7B3E3216-02B5-4BB7-97CE-C937F35072E3}" presName="box" presStyleLbl="node1" presStyleIdx="0" presStyleCnt="1" custLinFactNeighborX="1727"/>
      <dgm:spPr/>
      <dgm:t>
        <a:bodyPr/>
        <a:lstStyle/>
        <a:p>
          <a:endParaRPr lang="ru-RU"/>
        </a:p>
      </dgm:t>
    </dgm:pt>
    <dgm:pt modelId="{78D106A3-B82B-4A7A-ADDA-EBFFDC8F4B55}" type="pres">
      <dgm:prSet presAssocID="{7B3E3216-02B5-4BB7-97CE-C937F35072E3}" presName="img" presStyleLbl="fgImgPlace1" presStyleIdx="0" presStyleCnt="1" custScaleX="114986" custScaleY="63524" custLinFactNeighborX="-14524" custLinFactNeighborY="-2868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35B73D1-1B73-4C19-9488-F988564C4EA6}" type="pres">
      <dgm:prSet presAssocID="{7B3E3216-02B5-4BB7-97CE-C937F35072E3}" presName="text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04F5E2A-F647-4F37-AB27-936759744128}" type="presOf" srcId="{7B3E3216-02B5-4BB7-97CE-C937F35072E3}" destId="{9B08FB7D-708A-49CB-BC6A-72003BD0FE79}" srcOrd="0" destOrd="0" presId="urn:microsoft.com/office/officeart/2005/8/layout/vList4#2"/>
    <dgm:cxn modelId="{A54B96B0-C270-4D84-B182-C2458B67C856}" type="presOf" srcId="{7B3E3216-02B5-4BB7-97CE-C937F35072E3}" destId="{535B73D1-1B73-4C19-9488-F988564C4EA6}" srcOrd="1" destOrd="0" presId="urn:microsoft.com/office/officeart/2005/8/layout/vList4#2"/>
    <dgm:cxn modelId="{9D88ECD0-4450-48C3-8A17-C9E36E073DD7}" srcId="{30629AC1-921C-46B2-8D3A-5E584B2426DA}" destId="{7B3E3216-02B5-4BB7-97CE-C937F35072E3}" srcOrd="0" destOrd="0" parTransId="{E6D8678F-D3C1-448D-A16C-1EE98C7B5D63}" sibTransId="{CDFFA87E-ACBB-4627-9F2A-0120A7614458}"/>
    <dgm:cxn modelId="{BE8742CE-1671-484C-AEF8-E149E575264A}" type="presOf" srcId="{30629AC1-921C-46B2-8D3A-5E584B2426DA}" destId="{3F9194BE-507B-47F5-BEA0-C2DCE4DE463D}" srcOrd="0" destOrd="0" presId="urn:microsoft.com/office/officeart/2005/8/layout/vList4#2"/>
    <dgm:cxn modelId="{A6FA88DC-9F97-4493-B709-057BB77E8156}" type="presParOf" srcId="{3F9194BE-507B-47F5-BEA0-C2DCE4DE463D}" destId="{497E27FE-E59B-4394-A8B2-C2CB2DD6A53E}" srcOrd="0" destOrd="0" presId="urn:microsoft.com/office/officeart/2005/8/layout/vList4#2"/>
    <dgm:cxn modelId="{D4804C13-7788-480C-BF66-FC35B02176AF}" type="presParOf" srcId="{497E27FE-E59B-4394-A8B2-C2CB2DD6A53E}" destId="{9B08FB7D-708A-49CB-BC6A-72003BD0FE79}" srcOrd="0" destOrd="0" presId="urn:microsoft.com/office/officeart/2005/8/layout/vList4#2"/>
    <dgm:cxn modelId="{D1E70A5A-88E4-4218-BDF6-BCD535244AA3}" type="presParOf" srcId="{497E27FE-E59B-4394-A8B2-C2CB2DD6A53E}" destId="{78D106A3-B82B-4A7A-ADDA-EBFFDC8F4B55}" srcOrd="1" destOrd="0" presId="urn:microsoft.com/office/officeart/2005/8/layout/vList4#2"/>
    <dgm:cxn modelId="{85CD29D6-646E-4D66-A3FD-F9E9A7C4C17D}" type="presParOf" srcId="{497E27FE-E59B-4394-A8B2-C2CB2DD6A53E}" destId="{535B73D1-1B73-4C19-9488-F988564C4EA6}" srcOrd="2" destOrd="0" presId="urn:microsoft.com/office/officeart/2005/8/layout/vList4#2"/>
  </dgm:cxnLst>
  <dgm:bg/>
  <dgm:whole/>
  <dgm:extLst>
    <a:ext uri="http://schemas.microsoft.com/office/drawing/2008/diagram"/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8EADB752-6F82-42C6-8CF6-C5C26A1BCCA2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CFCB9CAC-C46E-4285-A6E4-82DB86BD3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E2FEFF-A4DD-4B22-818C-B0A2100B00C2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4673E-7863-47A3-9DBB-42D4F70DE6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7500-A120-4957-A0EA-F735D06C4693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2D854C-E30C-44E4-AEC9-A845BF4A79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11FE0D-100E-43BB-9567-CDAAAAD9A790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C62E00-ADD3-4926-8326-95C4DB0839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15879-8313-40CC-9C8E-6F54C4B03431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2B16D1-D9E1-4444-8D3B-BAE4FB8A53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96129-EB26-4B48-8D61-59D8094EA71A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EBC83B-0398-4E7E-9681-9D0EB98D76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2CF67B-D0F1-4BD6-9F58-BB81041EEBD8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0531CD-0A9F-4223-8BA3-84456D69BF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B7B0DD-4F8D-419A-B226-9235549C0154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886735-89D7-46E4-B991-A12E8917F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63143-EC4A-4A0A-896E-DC56D4616698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A8CB7-0661-4257-A0B1-70CF6117D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CD89C-50CF-4CDB-9B65-EFA26FE15844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3688B-9C51-4E18-A6DC-6838E4D13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3552-8E4A-45E8-995D-D3B4B36165ED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1AE92-13D8-4087-A6F2-0494DC9134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C4AAC-580E-437E-84B8-54D1CB83B210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05237-8D69-4C52-BC5A-AE9715E41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96AB94"/>
            </a:gs>
            <a:gs pos="17000">
              <a:srgbClr val="D4DEFF"/>
            </a:gs>
            <a:gs pos="47000">
              <a:srgbClr val="D4DEFF"/>
            </a:gs>
            <a:gs pos="100000">
              <a:srgbClr val="8488C4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86937B-D679-40AE-8A9D-96E755FF3156}" type="datetimeFigureOut">
              <a:rPr lang="ru-RU"/>
              <a:pPr>
                <a:defRPr/>
              </a:pPr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6F2DD06-4535-4E4B-A200-906A49576B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188913"/>
            <a:ext cx="8229600" cy="1871662"/>
          </a:xfrm>
        </p:spPr>
        <p:txBody>
          <a:bodyPr/>
          <a:lstStyle/>
          <a:p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/>
            </a:r>
            <a:br>
              <a:rPr lang="ru-RU" sz="4000" smtClean="0"/>
            </a:br>
            <a:r>
              <a:rPr lang="ru-RU" sz="3600" b="1" smtClean="0">
                <a:solidFill>
                  <a:srgbClr val="800000"/>
                </a:solidFill>
              </a:rPr>
              <a:t>Актуальные вопросы антикоррупционного образования школьников</a:t>
            </a:r>
            <a:r>
              <a:rPr lang="ru-RU" sz="3600" smtClean="0"/>
              <a:t/>
            </a:r>
            <a:br>
              <a:rPr lang="ru-RU" sz="3600" smtClean="0"/>
            </a:br>
            <a:r>
              <a:rPr lang="ru-RU" sz="3600" smtClean="0"/>
              <a:t/>
            </a:r>
            <a:br>
              <a:rPr lang="ru-RU" sz="3600" smtClean="0"/>
            </a:br>
            <a:r>
              <a:rPr lang="ru-RU" sz="4000" smtClean="0"/>
              <a:t/>
            </a:r>
            <a:br>
              <a:rPr lang="ru-RU" sz="4000" smtClean="0"/>
            </a:br>
            <a:endParaRPr lang="ru-RU" sz="4000" b="1" smtClean="0">
              <a:solidFill>
                <a:srgbClr val="800000"/>
              </a:solidFill>
            </a:endParaRPr>
          </a:p>
        </p:txBody>
      </p:sp>
      <p:pic>
        <p:nvPicPr>
          <p:cNvPr id="5" name="Picture 4" descr="B7824665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2852738"/>
            <a:ext cx="3168650" cy="3721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1" name="Rectangle 9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3200" b="1" smtClean="0"/>
              <a:t>Вопросы к кейсу</a:t>
            </a:r>
          </a:p>
        </p:txBody>
      </p:sp>
      <p:sp>
        <p:nvSpPr>
          <p:cNvPr id="23562" name="Rectangle 10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/>
              <a:t>1.Что произошло в описанной ситуации     (какие факты известны)?</a:t>
            </a:r>
          </a:p>
          <a:p>
            <a:r>
              <a:rPr lang="ru-RU" smtClean="0"/>
              <a:t>2. Как можно квалифицировать действия участников?</a:t>
            </a:r>
          </a:p>
          <a:p>
            <a:r>
              <a:rPr lang="ru-RU" smtClean="0"/>
              <a:t>3. Являются ли действия участников коррупциоными?  Обоснуйте свой ответ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wciom.ru/fileadmin/image/info/info_16112012.jpg"/>
          <p:cNvPicPr>
            <a:picLocks noChangeAspect="1" noChangeArrowheads="1"/>
          </p:cNvPicPr>
          <p:nvPr/>
        </p:nvPicPr>
        <p:blipFill>
          <a:blip r:embed="rId2"/>
          <a:srcRect t="13870"/>
          <a:stretch>
            <a:fillRect/>
          </a:stretch>
        </p:blipFill>
        <p:spPr bwMode="auto">
          <a:xfrm>
            <a:off x="684213" y="260350"/>
            <a:ext cx="75596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http://wciom.ru/fileadmin/image/info/info_16112012.jpg"/>
          <p:cNvPicPr>
            <a:picLocks noChangeAspect="1" noChangeArrowheads="1"/>
          </p:cNvPicPr>
          <p:nvPr/>
        </p:nvPicPr>
        <p:blipFill>
          <a:blip r:embed="rId2"/>
          <a:srcRect t="13870"/>
          <a:stretch>
            <a:fillRect/>
          </a:stretch>
        </p:blipFill>
        <p:spPr bwMode="auto">
          <a:xfrm>
            <a:off x="684213" y="260350"/>
            <a:ext cx="7559675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http://wciom.ru/fileadmin/image/info/info_16112012.jpg"/>
          <p:cNvPicPr>
            <a:picLocks noChangeAspect="1" noChangeArrowheads="1"/>
          </p:cNvPicPr>
          <p:nvPr/>
        </p:nvPicPr>
        <p:blipFill>
          <a:blip r:embed="rId2"/>
          <a:srcRect t="13870"/>
          <a:stretch>
            <a:fillRect/>
          </a:stretch>
        </p:blipFill>
        <p:spPr bwMode="auto">
          <a:xfrm>
            <a:off x="684213" y="260350"/>
            <a:ext cx="7559675" cy="6408738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>
          <a:xfrm>
            <a:off x="-9525" y="1588"/>
            <a:ext cx="7927975" cy="685800"/>
          </a:xfrm>
        </p:spPr>
        <p:txBody>
          <a:bodyPr/>
          <a:lstStyle/>
          <a:p>
            <a:pPr eaLnBrk="1" hangingPunct="1"/>
            <a:r>
              <a:rPr lang="ru-RU" sz="3000" smtClean="0"/>
              <a:t>  </a:t>
            </a:r>
            <a:r>
              <a:rPr lang="ru-RU" sz="3000" b="1" smtClean="0">
                <a:solidFill>
                  <a:srgbClr val="800000"/>
                </a:solidFill>
              </a:rPr>
              <a:t>Антикоррупционная политика в России</a:t>
            </a:r>
            <a:endParaRPr lang="en-US" sz="3000" b="1" smtClean="0">
              <a:solidFill>
                <a:srgbClr val="800000"/>
              </a:solidFill>
            </a:endParaRPr>
          </a:p>
        </p:txBody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196975"/>
            <a:ext cx="8763000" cy="5127625"/>
          </a:xfrm>
        </p:spPr>
        <p:txBody>
          <a:bodyPr/>
          <a:lstStyle/>
          <a:p>
            <a:pPr eaLnBrk="1" hangingPunct="1"/>
            <a:r>
              <a:rPr lang="ru-RU" b="1" smtClean="0"/>
              <a:t>А как Вы думаете, можно ли в принципе победить коррупцию? </a:t>
            </a:r>
            <a:endParaRPr lang="en-US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00063" y="2420938"/>
          <a:ext cx="7858125" cy="2462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43337"/>
                <a:gridCol w="1053711"/>
                <a:gridCol w="1053711"/>
                <a:gridCol w="1053711"/>
                <a:gridCol w="1053711"/>
              </a:tblGrid>
              <a:tr h="9307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28575" marR="28575" marT="28575" marB="28575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2004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2006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2009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2012 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Да, </a:t>
                      </a:r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коррупцию можно </a:t>
                      </a:r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победить, но для этого нужна политическая воля </a:t>
                      </a:r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и решительность </a:t>
                      </a:r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властей и </a:t>
                      </a:r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всего </a:t>
                      </a:r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общества 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30</a:t>
                      </a:r>
                      <a:endParaRPr lang="ru-RU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35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37</a:t>
                      </a:r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44</a:t>
                      </a:r>
                      <a:endParaRPr lang="ru-RU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Нет, коррупцию </a:t>
                      </a:r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полностью </a:t>
                      </a:r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победить невозможно 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64</a:t>
                      </a:r>
                      <a:endParaRPr lang="ru-RU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58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58</a:t>
                      </a:r>
                      <a:endParaRPr lang="ru-RU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50</a:t>
                      </a:r>
                      <a:endParaRPr lang="ru-RU" b="1" dirty="0">
                        <a:latin typeface="Arial Unicode MS" pitchFamily="34" charset="-128"/>
                        <a:ea typeface="Arial Unicode MS" pitchFamily="34" charset="-128"/>
                        <a:cs typeface="Arial Unicode MS" pitchFamily="34" charset="-128"/>
                      </a:endParaRPr>
                    </a:p>
                  </a:txBody>
                  <a:tcPr marL="28575" marR="28575" marT="28575" marB="28575"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Затрудняюсь </a:t>
                      </a:r>
                      <a:r>
                        <a:rPr lang="ru-RU" dirty="0" smtClean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ответить </a:t>
                      </a:r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5  </a:t>
                      </a:r>
                    </a:p>
                  </a:txBody>
                  <a:tcPr marL="28575" marR="28575" marT="28575" marB="28575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7  </a:t>
                      </a:r>
                    </a:p>
                  </a:txBody>
                  <a:tcPr marL="28575" marR="28575" marT="28575" marB="28575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6  </a:t>
                      </a:r>
                    </a:p>
                  </a:txBody>
                  <a:tcPr marL="28575" marR="28575" marT="28575" marB="28575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latin typeface="Arial Unicode MS" pitchFamily="34" charset="-128"/>
                          <a:ea typeface="Arial Unicode MS" pitchFamily="34" charset="-128"/>
                          <a:cs typeface="Arial Unicode MS" pitchFamily="34" charset="-128"/>
                        </a:rPr>
                        <a:t>  7  </a:t>
                      </a:r>
                    </a:p>
                  </a:txBody>
                  <a:tcPr marL="28575" marR="28575" marT="28575" marB="28575" anchor="ctr"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800000"/>
                </a:solidFill>
              </a:rPr>
              <a:t>Что такое коррупция?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531350" y="1374105"/>
          <a:ext cx="8293884" cy="47104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800000"/>
                </a:solidFill>
              </a:rPr>
              <a:t>Что такое </a:t>
            </a:r>
            <a:r>
              <a:rPr lang="en-US" sz="2800" b="1" smtClean="0">
                <a:solidFill>
                  <a:srgbClr val="800000"/>
                </a:solidFill>
              </a:rPr>
              <a:t>SWOT</a:t>
            </a:r>
            <a:r>
              <a:rPr lang="ru-RU" sz="2800" b="1" smtClean="0">
                <a:solidFill>
                  <a:srgbClr val="800000"/>
                </a:solidFill>
              </a:rPr>
              <a:t> анализ?</a:t>
            </a:r>
            <a:br>
              <a:rPr lang="ru-RU" sz="2800" b="1" smtClean="0">
                <a:solidFill>
                  <a:srgbClr val="800000"/>
                </a:solidFill>
              </a:rPr>
            </a:br>
            <a:endParaRPr lang="ru-RU" sz="2800" b="1" smtClean="0">
              <a:solidFill>
                <a:srgbClr val="800000"/>
              </a:solidFill>
            </a:endParaRPr>
          </a:p>
        </p:txBody>
      </p:sp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1258888" y="1628775"/>
            <a:ext cx="6842125" cy="448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>
                <a:ea typeface="Arial Unicode MS" pitchFamily="34" charset="-128"/>
                <a:cs typeface="Arial Unicode MS" pitchFamily="34" charset="-128"/>
              </a:rPr>
              <a:t>SWOT 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анализ – метод стратегического планирования, заключающийся в выявлении факторов внешней и внутренней среды организации и разделение их на четыре категории: 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S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trengths (сильные стороны </a:t>
            </a:r>
            <a:r>
              <a:rPr lang="en-US" sz="2000">
                <a:ea typeface="Arial Unicode MS" pitchFamily="34" charset="-128"/>
                <a:cs typeface="Arial Unicode MS" pitchFamily="34" charset="-128"/>
              </a:rPr>
              <a:t>)</a:t>
            </a:r>
            <a:r>
              <a:rPr lang="ru-RU"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W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eaknesses (слабые стороны),  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O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pportunities (возможности) и 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T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hreats (угрозы)</a:t>
            </a:r>
            <a:r>
              <a:rPr lang="ru-RU">
                <a:ea typeface="Arial Unicode MS" pitchFamily="34" charset="-128"/>
                <a:cs typeface="Arial Unicode MS" pitchFamily="34" charset="-128"/>
              </a:rPr>
              <a:t>. </a:t>
            </a:r>
          </a:p>
          <a:p>
            <a:pPr>
              <a:spcBef>
                <a:spcPct val="50000"/>
              </a:spcBef>
            </a:pPr>
            <a:r>
              <a:rPr lang="ru-RU"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Сильные (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S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) и слабые (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W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) стороны являются факторами 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внутренней среды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 объекта анализа, (то есть тем, на что сам объект способен повлиять);</a:t>
            </a:r>
          </a:p>
          <a:p>
            <a:pPr>
              <a:spcBef>
                <a:spcPct val="50000"/>
              </a:spcBef>
            </a:pPr>
            <a:r>
              <a:rPr lang="ru-RU" sz="2000">
                <a:ea typeface="Arial Unicode MS" pitchFamily="34" charset="-128"/>
                <a:cs typeface="Arial Unicode MS" pitchFamily="34" charset="-128"/>
              </a:rPr>
              <a:t> возможности (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O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) и угрозы (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T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) являются факторами </a:t>
            </a:r>
            <a:r>
              <a:rPr lang="ru-RU" sz="2000" b="1">
                <a:ea typeface="Arial Unicode MS" pitchFamily="34" charset="-128"/>
                <a:cs typeface="Arial Unicode MS" pitchFamily="34" charset="-128"/>
              </a:rPr>
              <a:t>внешней среды</a:t>
            </a:r>
            <a:r>
              <a:rPr lang="ru-RU" sz="2000">
                <a:ea typeface="Arial Unicode MS" pitchFamily="34" charset="-128"/>
                <a:cs typeface="Arial Unicode MS" pitchFamily="34" charset="-128"/>
              </a:rPr>
              <a:t> (то есть тем, что может повлиять на объект извне и при этом не контролируется объектом).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2195513" y="476250"/>
            <a:ext cx="6192837" cy="1020763"/>
          </a:xfrm>
        </p:spPr>
        <p:txBody>
          <a:bodyPr/>
          <a:lstStyle/>
          <a:p>
            <a:pPr eaLnBrk="1" hangingPunct="1"/>
            <a:r>
              <a:rPr lang="en-US" sz="2900" b="1" smtClean="0">
                <a:solidFill>
                  <a:srgbClr val="800000"/>
                </a:solidFill>
              </a:rPr>
              <a:t>SWOT </a:t>
            </a:r>
            <a:r>
              <a:rPr lang="ru-RU" sz="2900" b="1" smtClean="0">
                <a:solidFill>
                  <a:srgbClr val="800000"/>
                </a:solidFill>
              </a:rPr>
              <a:t>анализ коррупционного образования</a:t>
            </a: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395288" y="1989138"/>
          <a:ext cx="8229600" cy="4876800"/>
        </p:xfrm>
        <a:graphic>
          <a:graphicData uri="http://schemas.openxmlformats.org/drawingml/2006/table">
            <a:tbl>
              <a:tblPr firstRow="1" bandRow="1">
                <a:tableStyleId>{D27102A9-8310-4765-A935-A1911B00CA55}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Сильные</a:t>
                      </a:r>
                      <a:r>
                        <a:rPr lang="ru-RU" sz="3200" b="1" baseline="0" dirty="0" smtClean="0"/>
                        <a:t> стороны </a:t>
                      </a:r>
                      <a:r>
                        <a:rPr lang="en-US" sz="3200" b="1" baseline="0" dirty="0" smtClean="0"/>
                        <a:t>(Strength)</a:t>
                      </a:r>
                      <a:endParaRPr lang="ru-RU" sz="3200" b="1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Слабые стороны </a:t>
                      </a:r>
                      <a:r>
                        <a:rPr lang="en-US" sz="3200" b="1" dirty="0" smtClean="0"/>
                        <a:t>(Weakness)</a:t>
                      </a:r>
                      <a:endParaRPr lang="ru-RU" sz="32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1.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2.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3.</a:t>
                      </a:r>
                      <a:endParaRPr lang="ru-RU" sz="2800" b="1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1.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2.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3.</a:t>
                      </a: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Возможности </a:t>
                      </a:r>
                      <a:r>
                        <a:rPr lang="en-US" sz="3200" b="1" dirty="0" smtClean="0"/>
                        <a:t>(Opportunities)</a:t>
                      </a:r>
                      <a:endParaRPr lang="ru-RU" sz="3200" b="1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 smtClean="0"/>
                        <a:t>Угрозы </a:t>
                      </a:r>
                    </a:p>
                    <a:p>
                      <a:pPr algn="ctr"/>
                      <a:r>
                        <a:rPr lang="en-US" sz="3200" b="1" dirty="0" smtClean="0"/>
                        <a:t>(Threats)</a:t>
                      </a:r>
                      <a:endParaRPr lang="ru-RU" sz="32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smtClean="0"/>
                        <a:t>1.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smtClean="0"/>
                        <a:t>2.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smtClean="0"/>
                        <a:t>3.</a:t>
                      </a:r>
                      <a:endParaRPr lang="ru-RU" sz="2800" b="1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1.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2.</a:t>
                      </a:r>
                    </a:p>
                    <a:p>
                      <a:pPr marL="0" indent="0" algn="l">
                        <a:buFont typeface="+mj-lt"/>
                        <a:buNone/>
                      </a:pPr>
                      <a:r>
                        <a:rPr lang="ru-RU" sz="2800" b="1" dirty="0" smtClean="0"/>
                        <a:t>3.</a:t>
                      </a:r>
                      <a:endParaRPr lang="ru-RU" sz="28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88913"/>
            <a:ext cx="5980112" cy="121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7453" name="Group 45"/>
          <p:cNvGraphicFramePr>
            <a:graphicFrameLocks noGrp="1"/>
          </p:cNvGraphicFramePr>
          <p:nvPr/>
        </p:nvGraphicFramePr>
        <p:xfrm>
          <a:off x="250825" y="1484313"/>
          <a:ext cx="8569325" cy="5119687"/>
        </p:xfrm>
        <a:graphic>
          <a:graphicData uri="http://schemas.openxmlformats.org/drawingml/2006/table">
            <a:tbl>
              <a:tblPr/>
              <a:tblGrid>
                <a:gridCol w="4284663"/>
                <a:gridCol w="4284662"/>
              </a:tblGrid>
              <a:tr h="3460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Сильные стороны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(Strength)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Слабые стороны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(Weakness)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Своевременное получение информации по данной проблеме,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  Повышения уровня образования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 Реализация инновационных процессов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4.Получение знаний соответственно возрасту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5. Развитие и формирование метапредметных связей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Недостаточное использование современных технологий в обучении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 Сложно и долго меняется сознание человека в отношении этой проблемы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3.Разработка программы курса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4. Нет полноценного понимания со стороны родителей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Возможности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(Opportunities)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Угрозы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(Threats)</a:t>
                      </a: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4787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Адресное повышение квалификации педагогических работников                                                           2. Возможность поиска социальных партнеров для ОУ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 Формирование толерантной среды в ОУ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4. Воспитание неравнодушного человека с гражданской позицией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 Не применение или формальное осуществление на практике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2. Восприятие как дополнительной нагрузки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3. Нарушение норм педагогической этики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4. Риск нигилистического  отношения детей к проблеме, т.к. становиться обязательным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</a:pPr>
                      <a:endParaRPr kumimoji="0" lang="ru-RU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0000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z="2800" smtClean="0">
                <a:solidFill>
                  <a:srgbClr val="C00000"/>
                </a:solidFill>
              </a:rPr>
              <a:t>Формы антикоррупционного образования</a:t>
            </a:r>
          </a:p>
        </p:txBody>
      </p:sp>
      <p:sp>
        <p:nvSpPr>
          <p:cNvPr id="24579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r>
              <a:rPr lang="ru-RU" sz="2400" b="1" smtClean="0"/>
              <a:t>                   Образовательный процесс:</a:t>
            </a:r>
          </a:p>
          <a:p>
            <a:pPr>
              <a:buFont typeface="Arial" charset="0"/>
              <a:buNone/>
            </a:pPr>
            <a:r>
              <a:rPr lang="ru-RU" sz="2400" smtClean="0"/>
              <a:t> включение антикоррупционной тематики </a:t>
            </a:r>
            <a:r>
              <a:rPr lang="ru-RU" sz="2400" u="sng" smtClean="0"/>
              <a:t>в учебную деятельность</a:t>
            </a:r>
            <a:r>
              <a:rPr lang="ru-RU" sz="2400" smtClean="0"/>
              <a:t> – беседы, семинары, ролевые игры, участие в решении кейсов, написание эссе и т.д.</a:t>
            </a:r>
          </a:p>
          <a:p>
            <a:r>
              <a:rPr lang="ru-RU" sz="2400" b="1" smtClean="0"/>
              <a:t>                   Внеурочная деятельность</a:t>
            </a:r>
            <a:r>
              <a:rPr lang="ru-RU" sz="2400" smtClean="0"/>
              <a:t>:</a:t>
            </a:r>
          </a:p>
          <a:p>
            <a:pPr>
              <a:buFont typeface="Arial" charset="0"/>
              <a:buNone/>
            </a:pPr>
            <a:r>
              <a:rPr lang="ru-RU" sz="2400" smtClean="0"/>
              <a:t> </a:t>
            </a:r>
            <a:r>
              <a:rPr lang="ru-RU" sz="2400" u="sng" smtClean="0"/>
              <a:t>классные часы</a:t>
            </a:r>
            <a:r>
              <a:rPr lang="ru-RU" sz="2400" smtClean="0"/>
              <a:t>: -5-7 классы- «На страже порядка», «Что такое взятка»; 8-9 классы- «Как решить проблему коррупции?», «Преимущество соблюдения законов» ;  </a:t>
            </a:r>
          </a:p>
          <a:p>
            <a:pPr>
              <a:buFont typeface="Arial" charset="0"/>
              <a:buNone/>
            </a:pPr>
            <a:r>
              <a:rPr lang="ru-RU" sz="2400" smtClean="0"/>
              <a:t>10-11 классы – «Коррупция: иллюзии и реальность», «Коррупция – угроза для демократического государства»</a:t>
            </a:r>
          </a:p>
          <a:p>
            <a:r>
              <a:rPr lang="ru-RU" sz="2400" u="sng" smtClean="0"/>
              <a:t>Различные массовые мероприятия</a:t>
            </a:r>
            <a:r>
              <a:rPr lang="ru-RU" sz="2400" smtClean="0"/>
              <a:t>: диспуты и дискуссии «Коррупция в России- преступление или образ жизни?»,</a:t>
            </a:r>
          </a:p>
          <a:p>
            <a:r>
              <a:rPr lang="ru-RU" sz="2400" smtClean="0"/>
              <a:t>Научно-практические конференции</a:t>
            </a:r>
          </a:p>
          <a:p>
            <a:r>
              <a:rPr lang="ru-RU" sz="2400" smtClean="0"/>
              <a:t>Интеллектуально-познавательные игры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 idx="4294967295"/>
          </p:nvPr>
        </p:nvSpPr>
        <p:spPr>
          <a:xfrm>
            <a:off x="323850" y="333375"/>
            <a:ext cx="8229600" cy="1143000"/>
          </a:xfrm>
        </p:spPr>
        <p:txBody>
          <a:bodyPr/>
          <a:lstStyle/>
          <a:p>
            <a:r>
              <a:rPr lang="ru-RU" sz="2800" b="1" smtClean="0">
                <a:solidFill>
                  <a:srgbClr val="800000"/>
                </a:solidFill>
              </a:rPr>
              <a:t>Кейс-технология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412875"/>
            <a:ext cx="8229600" cy="47132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800" smtClean="0"/>
              <a:t>Термин «кейс-метод», «кейс-технология» в переводе с английского как понятие «case» означает: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 описание конкретной практической ситуации, методический прием обучения по принципу «</a:t>
            </a:r>
            <a:r>
              <a:rPr lang="ru-RU" sz="2800" u="sng" smtClean="0"/>
              <a:t>от типичных ситуаций, примеров – к правилу, </a:t>
            </a:r>
            <a:r>
              <a:rPr lang="ru-RU" sz="2800" smtClean="0"/>
              <a:t>а не наоборот»,  основанный на рассмотрении конкретных (реальных) ситуаций </a:t>
            </a:r>
          </a:p>
          <a:p>
            <a:pPr>
              <a:lnSpc>
                <a:spcPct val="80000"/>
              </a:lnSpc>
            </a:pPr>
            <a:r>
              <a:rPr lang="ru-RU" sz="2800" smtClean="0"/>
              <a:t> Кейс </a:t>
            </a:r>
            <a:r>
              <a:rPr lang="ru-RU" sz="2800" b="1" smtClean="0"/>
              <a:t>не предлагает </a:t>
            </a:r>
            <a:r>
              <a:rPr lang="ru-RU" sz="2800" smtClean="0"/>
              <a:t>обучающимся проблему в открытом виде, а участникам  </a:t>
            </a:r>
            <a:r>
              <a:rPr lang="ru-RU" sz="2800" u="sng" smtClean="0"/>
              <a:t>предстоит вычленить ее </a:t>
            </a:r>
            <a:r>
              <a:rPr lang="ru-RU" sz="2800" smtClean="0"/>
              <a:t>из той информации, которая содержится в   описании кейса</a:t>
            </a:r>
            <a:r>
              <a:rPr lang="ru-RU" sz="240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439</Words>
  <Application>Microsoft Office PowerPoint</Application>
  <PresentationFormat>Экран (4:3)</PresentationFormat>
  <Paragraphs>83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Arial Unicode MS</vt:lpstr>
      <vt:lpstr>+mj-lt</vt:lpstr>
      <vt:lpstr>Тема Office</vt:lpstr>
      <vt:lpstr>  Актуальные вопросы антикоррупционного образования школьников   </vt:lpstr>
      <vt:lpstr>Слайд 2</vt:lpstr>
      <vt:lpstr>  Антикоррупционная политика в России</vt:lpstr>
      <vt:lpstr>Что такое коррупция?</vt:lpstr>
      <vt:lpstr>Что такое SWOT анализ? </vt:lpstr>
      <vt:lpstr>SWOT анализ коррупционного образования</vt:lpstr>
      <vt:lpstr>Слайд 7</vt:lpstr>
      <vt:lpstr>Формы антикоррупционного образования</vt:lpstr>
      <vt:lpstr>Кейс-технология</vt:lpstr>
      <vt:lpstr>Вопросы к кейсу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Сергей</dc:creator>
  <cp:lastModifiedBy>User</cp:lastModifiedBy>
  <cp:revision>19</cp:revision>
  <dcterms:created xsi:type="dcterms:W3CDTF">2015-10-14T18:35:39Z</dcterms:created>
  <dcterms:modified xsi:type="dcterms:W3CDTF">2015-10-22T17:51:47Z</dcterms:modified>
</cp:coreProperties>
</file>