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7" r:id="rId2"/>
    <p:sldId id="257" r:id="rId3"/>
    <p:sldId id="256" r:id="rId4"/>
    <p:sldId id="272" r:id="rId5"/>
    <p:sldId id="258" r:id="rId6"/>
    <p:sldId id="279" r:id="rId7"/>
    <p:sldId id="280" r:id="rId8"/>
    <p:sldId id="278" r:id="rId9"/>
    <p:sldId id="266" r:id="rId10"/>
    <p:sldId id="281" r:id="rId11"/>
    <p:sldId id="282" r:id="rId12"/>
    <p:sldId id="283" r:id="rId13"/>
    <p:sldId id="28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9035D96-6F43-4E26-BADC-CEC51775798C}" type="doc">
      <dgm:prSet loTypeId="urn:microsoft.com/office/officeart/2005/8/layout/arrow5" loCatId="relationship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763574BC-2B35-4F47-A2B9-8B24D0D6CED3}">
      <dgm:prSet phldrT="[Текст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solidFill>
                <a:srgbClr val="C00000"/>
              </a:solidFill>
            </a:rPr>
            <a:t>Социальная адаптация </a:t>
          </a:r>
          <a:r>
            <a:rPr lang="ru-RU" sz="2000" dirty="0" smtClean="0"/>
            <a:t>предполагает активное приспособление индивида к условиям социальной среды</a:t>
          </a:r>
          <a:endParaRPr lang="ru-RU" sz="2000" dirty="0"/>
        </a:p>
      </dgm:t>
    </dgm:pt>
    <dgm:pt modelId="{F361378D-1A8B-4F3C-8254-AD1311251981}" type="parTrans" cxnId="{C597B02F-4744-41F8-A98E-E4808AF64309}">
      <dgm:prSet/>
      <dgm:spPr/>
      <dgm:t>
        <a:bodyPr/>
        <a:lstStyle/>
        <a:p>
          <a:endParaRPr lang="ru-RU"/>
        </a:p>
      </dgm:t>
    </dgm:pt>
    <dgm:pt modelId="{5411B619-7975-496A-BC16-62D9F49EE273}" type="sibTrans" cxnId="{C597B02F-4744-41F8-A98E-E4808AF64309}">
      <dgm:prSet/>
      <dgm:spPr/>
      <dgm:t>
        <a:bodyPr/>
        <a:lstStyle/>
        <a:p>
          <a:endParaRPr lang="ru-RU"/>
        </a:p>
      </dgm:t>
    </dgm:pt>
    <dgm:pt modelId="{3345ADF0-B83C-4224-8059-C948B4569A6D}">
      <dgm:prSet phldrT="[Текст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ru-RU" sz="2400" b="1" i="1" dirty="0" smtClean="0">
              <a:solidFill>
                <a:srgbClr val="002060"/>
              </a:solidFill>
            </a:rPr>
            <a:t>Социальная </a:t>
          </a:r>
          <a:r>
            <a:rPr lang="ru-RU" sz="2400" b="1" i="1" dirty="0" err="1" smtClean="0">
              <a:solidFill>
                <a:srgbClr val="002060"/>
              </a:solidFill>
            </a:rPr>
            <a:t>автономизация</a:t>
          </a:r>
          <a:r>
            <a:rPr lang="ru-RU" sz="2400" b="1" i="1" dirty="0" smtClean="0">
              <a:solidFill>
                <a:srgbClr val="002060"/>
              </a:solidFill>
            </a:rPr>
            <a:t> </a:t>
          </a:r>
          <a:r>
            <a:rPr lang="ru-RU" sz="2000" smtClean="0"/>
            <a:t>- </a:t>
          </a:r>
          <a:r>
            <a:rPr lang="ru-RU" sz="1800" smtClean="0"/>
            <a:t>реализация </a:t>
          </a:r>
          <a:r>
            <a:rPr lang="ru-RU" sz="1800" dirty="0" smtClean="0"/>
            <a:t>совокупности установок на себя, устойчивость в поведении и отношениях, которая соответствует представлению личности о себе, ее самооценке</a:t>
          </a:r>
          <a:endParaRPr lang="ru-RU" sz="1800" dirty="0"/>
        </a:p>
      </dgm:t>
    </dgm:pt>
    <dgm:pt modelId="{9BB3F2EC-3EBD-4BAF-9DEB-A4BABF4C13CA}" type="parTrans" cxnId="{89B00F3E-40A6-45A6-8200-CB8F60063767}">
      <dgm:prSet/>
      <dgm:spPr/>
      <dgm:t>
        <a:bodyPr/>
        <a:lstStyle/>
        <a:p>
          <a:endParaRPr lang="ru-RU"/>
        </a:p>
      </dgm:t>
    </dgm:pt>
    <dgm:pt modelId="{39C63B12-3626-4F34-9638-806CE40235E9}" type="sibTrans" cxnId="{89B00F3E-40A6-45A6-8200-CB8F60063767}">
      <dgm:prSet/>
      <dgm:spPr/>
      <dgm:t>
        <a:bodyPr/>
        <a:lstStyle/>
        <a:p>
          <a:endParaRPr lang="ru-RU"/>
        </a:p>
      </dgm:t>
    </dgm:pt>
    <dgm:pt modelId="{ACB54B84-9B26-416F-A1C0-38ABFD53011F}" type="pres">
      <dgm:prSet presAssocID="{D9035D96-6F43-4E26-BADC-CEC51775798C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8DCE20D-F1B0-4D2A-8C80-1A759E3AD472}" type="pres">
      <dgm:prSet presAssocID="{763574BC-2B35-4F47-A2B9-8B24D0D6CED3}" presName="arrow" presStyleLbl="node1" presStyleIdx="0" presStyleCnt="2" custRadScaleRad="101613" custRadScaleInc="5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A26DE1A-0123-4156-AD19-6DC87475362E}" type="pres">
      <dgm:prSet presAssocID="{3345ADF0-B83C-4224-8059-C948B4569A6D}" presName="arrow" presStyleLbl="node1" presStyleIdx="1" presStyleCnt="2" custRadScaleRad="94546" custRadScaleInc="7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E0DB631-C887-4A2E-84A9-DE317A84ACF2}" type="presOf" srcId="{3345ADF0-B83C-4224-8059-C948B4569A6D}" destId="{4A26DE1A-0123-4156-AD19-6DC87475362E}" srcOrd="0" destOrd="0" presId="urn:microsoft.com/office/officeart/2005/8/layout/arrow5"/>
    <dgm:cxn modelId="{2F1A1887-C9D8-4F76-B9AF-2519920C359F}" type="presOf" srcId="{D9035D96-6F43-4E26-BADC-CEC51775798C}" destId="{ACB54B84-9B26-416F-A1C0-38ABFD53011F}" srcOrd="0" destOrd="0" presId="urn:microsoft.com/office/officeart/2005/8/layout/arrow5"/>
    <dgm:cxn modelId="{EBC662E8-D885-4256-9375-B8470F527B34}" type="presOf" srcId="{763574BC-2B35-4F47-A2B9-8B24D0D6CED3}" destId="{18DCE20D-F1B0-4D2A-8C80-1A759E3AD472}" srcOrd="0" destOrd="0" presId="urn:microsoft.com/office/officeart/2005/8/layout/arrow5"/>
    <dgm:cxn modelId="{89B00F3E-40A6-45A6-8200-CB8F60063767}" srcId="{D9035D96-6F43-4E26-BADC-CEC51775798C}" destId="{3345ADF0-B83C-4224-8059-C948B4569A6D}" srcOrd="1" destOrd="0" parTransId="{9BB3F2EC-3EBD-4BAF-9DEB-A4BABF4C13CA}" sibTransId="{39C63B12-3626-4F34-9638-806CE40235E9}"/>
    <dgm:cxn modelId="{C597B02F-4744-41F8-A98E-E4808AF64309}" srcId="{D9035D96-6F43-4E26-BADC-CEC51775798C}" destId="{763574BC-2B35-4F47-A2B9-8B24D0D6CED3}" srcOrd="0" destOrd="0" parTransId="{F361378D-1A8B-4F3C-8254-AD1311251981}" sibTransId="{5411B619-7975-496A-BC16-62D9F49EE273}"/>
    <dgm:cxn modelId="{C73A8FA4-DD97-417A-85B6-B927E6A13EF1}" type="presParOf" srcId="{ACB54B84-9B26-416F-A1C0-38ABFD53011F}" destId="{18DCE20D-F1B0-4D2A-8C80-1A759E3AD472}" srcOrd="0" destOrd="0" presId="urn:microsoft.com/office/officeart/2005/8/layout/arrow5"/>
    <dgm:cxn modelId="{6F5AD667-F2A6-490F-A329-C4DE91DA3215}" type="presParOf" srcId="{ACB54B84-9B26-416F-A1C0-38ABFD53011F}" destId="{4A26DE1A-0123-4156-AD19-6DC87475362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8DCE20D-F1B0-4D2A-8C80-1A759E3AD472}">
      <dsp:nvSpPr>
        <dsp:cNvPr id="0" name=""/>
        <dsp:cNvSpPr/>
      </dsp:nvSpPr>
      <dsp:spPr>
        <a:xfrm rot="16200000">
          <a:off x="0" y="344224"/>
          <a:ext cx="4095476" cy="4095476"/>
        </a:xfrm>
        <a:prstGeom prst="down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C00000"/>
              </a:solidFill>
            </a:rPr>
            <a:t>Социальная адаптация </a:t>
          </a:r>
          <a:r>
            <a:rPr lang="ru-RU" sz="2000" kern="1200" dirty="0" smtClean="0"/>
            <a:t>предполагает активное приспособление индивида к условиям социальной среды</a:t>
          </a:r>
          <a:endParaRPr lang="ru-RU" sz="2000" kern="1200" dirty="0"/>
        </a:p>
      </dsp:txBody>
      <dsp:txXfrm rot="5400000">
        <a:off x="0" y="1368093"/>
        <a:ext cx="3378768" cy="2047738"/>
      </dsp:txXfrm>
    </dsp:sp>
    <dsp:sp modelId="{4A26DE1A-0123-4156-AD19-6DC87475362E}">
      <dsp:nvSpPr>
        <dsp:cNvPr id="0" name=""/>
        <dsp:cNvSpPr/>
      </dsp:nvSpPr>
      <dsp:spPr>
        <a:xfrm rot="5400000">
          <a:off x="4214846" y="428639"/>
          <a:ext cx="4095476" cy="4095476"/>
        </a:xfrm>
        <a:prstGeom prst="downArrow">
          <a:avLst>
            <a:gd name="adj1" fmla="val 50000"/>
            <a:gd name="adj2" fmla="val 35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i="1" kern="1200" dirty="0" smtClean="0">
              <a:solidFill>
                <a:srgbClr val="002060"/>
              </a:solidFill>
            </a:rPr>
            <a:t>Социальная </a:t>
          </a:r>
          <a:r>
            <a:rPr lang="ru-RU" sz="2400" b="1" i="1" kern="1200" dirty="0" err="1" smtClean="0">
              <a:solidFill>
                <a:srgbClr val="002060"/>
              </a:solidFill>
            </a:rPr>
            <a:t>автономизация</a:t>
          </a:r>
          <a:r>
            <a:rPr lang="ru-RU" sz="2400" b="1" i="1" kern="1200" dirty="0" smtClean="0">
              <a:solidFill>
                <a:srgbClr val="002060"/>
              </a:solidFill>
            </a:rPr>
            <a:t> </a:t>
          </a:r>
          <a:r>
            <a:rPr lang="ru-RU" sz="2000" kern="1200" smtClean="0"/>
            <a:t>- </a:t>
          </a:r>
          <a:r>
            <a:rPr lang="ru-RU" sz="1800" kern="1200" smtClean="0"/>
            <a:t>реализация </a:t>
          </a:r>
          <a:r>
            <a:rPr lang="ru-RU" sz="1800" kern="1200" dirty="0" smtClean="0"/>
            <a:t>совокупности установок на себя, устойчивость в поведении и отношениях, которая соответствует представлению личности о себе, ее самооценке</a:t>
          </a:r>
          <a:endParaRPr lang="ru-RU" sz="1800" kern="1200" dirty="0"/>
        </a:p>
      </dsp:txBody>
      <dsp:txXfrm rot="-5400000">
        <a:off x="4931554" y="1452508"/>
        <a:ext cx="3378768" cy="20477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2DA90-7067-49A9-8F66-2EDAD658A2D6}" type="datetimeFigureOut">
              <a:rPr lang="ru-RU" smtClean="0"/>
              <a:pPr/>
              <a:t>22.10.2015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259A3E-B30F-46F7-9351-4A645FCFE1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w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.xml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ко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282" y="928670"/>
            <a:ext cx="2744763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3075" name="Группа 18"/>
          <p:cNvGrpSpPr>
            <a:grpSpLocks/>
          </p:cNvGrpSpPr>
          <p:nvPr/>
        </p:nvGrpSpPr>
        <p:grpSpPr bwMode="auto">
          <a:xfrm>
            <a:off x="-38100" y="-315913"/>
            <a:ext cx="8966200" cy="1395391"/>
            <a:chOff x="-38100" y="-315913"/>
            <a:chExt cx="8966200" cy="1395391"/>
          </a:xfrm>
        </p:grpSpPr>
        <p:pic>
          <p:nvPicPr>
            <p:cNvPr id="3079" name="Picture 18" descr="muravey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8100" y="-315913"/>
              <a:ext cx="1395390" cy="1395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080" name="Picture 19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388" y="333375"/>
              <a:ext cx="8748712" cy="738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8" name="Прямоугольник 13"/>
          <p:cNvSpPr>
            <a:spLocks noChangeArrowheads="1"/>
          </p:cNvSpPr>
          <p:nvPr/>
        </p:nvSpPr>
        <p:spPr bwMode="auto">
          <a:xfrm>
            <a:off x="2484438" y="0"/>
            <a:ext cx="648017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000099"/>
                </a:solidFill>
              </a:rPr>
              <a:t>Государственное бюджетное  общеобразовательное учреждение Гимназия №63 </a:t>
            </a:r>
            <a:br>
              <a:rPr lang="ru-RU" sz="1600" b="1" dirty="0">
                <a:solidFill>
                  <a:srgbClr val="000099"/>
                </a:solidFill>
              </a:rPr>
            </a:br>
            <a:r>
              <a:rPr lang="ru-RU" sz="1600" b="1" dirty="0">
                <a:solidFill>
                  <a:srgbClr val="000099"/>
                </a:solidFill>
              </a:rPr>
              <a:t>Калининского района Санкт-Петербурга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0992" y="3929066"/>
            <a:ext cx="90730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i="1" dirty="0" smtClean="0">
              <a:solidFill>
                <a:srgbClr val="002060"/>
              </a:solidFill>
              <a:cs typeface="Vrinda" panose="020B0502040204020203" pitchFamily="34" charset="0"/>
            </a:endParaRPr>
          </a:p>
          <a:p>
            <a:pPr algn="ctr"/>
            <a:r>
              <a:rPr lang="ru-RU" sz="2400" b="1" i="1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Vrinda" panose="020B0502040204020203" pitchFamily="34" charset="0"/>
              </a:rPr>
              <a:t>«</a:t>
            </a:r>
            <a:r>
              <a:rPr lang="ru-RU" sz="2400" b="1" i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Vrinda" panose="020B0502040204020203" pitchFamily="34" charset="0"/>
              </a:rPr>
              <a:t>Организация работы по созданию и развитию системы антикоррупционного образования, формирования правосознания и правовой культуры»</a:t>
            </a:r>
          </a:p>
        </p:txBody>
      </p:sp>
      <p:pic>
        <p:nvPicPr>
          <p:cNvPr id="10" name="Picture 4" descr="G:\КВН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928670"/>
            <a:ext cx="2714644" cy="1806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7" descr="1 сентября 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61874" y="2428868"/>
            <a:ext cx="2857520" cy="18842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251520" y="5857892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err="1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Гулевич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</a:rPr>
              <a:t>  Ирина Александровна - </a:t>
            </a:r>
            <a:r>
              <a:rPr lang="ru-RU" sz="1400" b="1" i="1" dirty="0" smtClean="0">
                <a:solidFill>
                  <a:srgbClr val="C00000"/>
                </a:solidFill>
              </a:rPr>
              <a:t> заместитель директора по ВР ГБОУ Гимназии №63</a:t>
            </a:r>
            <a:endParaRPr lang="ru-RU" b="1" i="1" dirty="0" smtClean="0">
              <a:solidFill>
                <a:srgbClr val="C0000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/>
              <a:t>                      </a:t>
            </a:r>
            <a:endParaRPr lang="ru-RU" sz="2800" b="1" i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6512" y="857232"/>
            <a:ext cx="2638596" cy="1883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8" cstate="print"/>
          <a:srcRect b="48575"/>
          <a:stretch>
            <a:fillRect/>
          </a:stretch>
        </p:blipFill>
        <p:spPr bwMode="auto">
          <a:xfrm>
            <a:off x="4857752" y="2357430"/>
            <a:ext cx="3071834" cy="2143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694467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5536" y="2905840"/>
            <a:ext cx="1872208" cy="52322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Вертикаль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104" y="1550577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Вестник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104" y="4365104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Дебаты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68025" y="2453412"/>
            <a:ext cx="3508131" cy="1428076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699792" y="2567285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школьной Среды, способствующей формированию и развитию гражданских компетенций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2324" y="1550577"/>
            <a:ext cx="1440160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КТВ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0647" y="4376628"/>
            <a:ext cx="1849302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2484" y="2222579"/>
            <a:ext cx="2101516" cy="46166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Конференция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7329" y="3465989"/>
            <a:ext cx="1889868" cy="83099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практика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cxnSp>
        <p:nvCxnSpPr>
          <p:cNvPr id="29" name="Прямая соединительная линия 28"/>
          <p:cNvCxnSpPr>
            <a:stCxn id="7" idx="2"/>
          </p:cNvCxnSpPr>
          <p:nvPr/>
        </p:nvCxnSpPr>
        <p:spPr>
          <a:xfrm>
            <a:off x="3907196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18" idx="1"/>
          </p:cNvCxnSpPr>
          <p:nvPr/>
        </p:nvCxnSpPr>
        <p:spPr>
          <a:xfrm>
            <a:off x="2267744" y="3167450"/>
            <a:ext cx="20028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5" name="Прямая соединительная линия 1024"/>
          <p:cNvCxnSpPr/>
          <p:nvPr/>
        </p:nvCxnSpPr>
        <p:spPr>
          <a:xfrm>
            <a:off x="5724128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9" name="Прямая соединительная линия 1028"/>
          <p:cNvCxnSpPr/>
          <p:nvPr/>
        </p:nvCxnSpPr>
        <p:spPr>
          <a:xfrm>
            <a:off x="5976156" y="2586682"/>
            <a:ext cx="10663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2" name="Прямая соединительная линия 1031"/>
          <p:cNvCxnSpPr/>
          <p:nvPr/>
        </p:nvCxnSpPr>
        <p:spPr>
          <a:xfrm>
            <a:off x="5976156" y="3573016"/>
            <a:ext cx="11184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>
            <a:off x="3851920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>
            <a:off x="5724128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430402" y="3745686"/>
            <a:ext cx="1189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Программы курсов внеурочной деятельности  по направлениям духовно-нравственного развития личности и социальному </a:t>
            </a:r>
            <a:endParaRPr lang="ru-RU" sz="1000" b="1" i="1" dirty="0"/>
          </a:p>
          <a:p>
            <a:r>
              <a:rPr lang="ru-RU" sz="1000" b="1" i="1" dirty="0" smtClean="0"/>
              <a:t>по   темам :</a:t>
            </a:r>
          </a:p>
          <a:p>
            <a:r>
              <a:rPr lang="ru-RU" sz="1000" b="1" i="1" dirty="0" smtClean="0"/>
              <a:t>«Я- Гражданин», «Я-Петербуржец»</a:t>
            </a:r>
            <a:endParaRPr lang="ru-RU" sz="1000" b="1" i="1" dirty="0"/>
          </a:p>
        </p:txBody>
      </p:sp>
      <p:sp>
        <p:nvSpPr>
          <p:cNvPr id="40" name="TextBox 39"/>
          <p:cNvSpPr txBox="1"/>
          <p:nvPr/>
        </p:nvSpPr>
        <p:spPr>
          <a:xfrm>
            <a:off x="243963" y="3767614"/>
            <a:ext cx="10801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Уроки по темам, соответствующие направлениям программы в рамках предметов: обществознание, история, литература, история и культура СПб</a:t>
            </a:r>
            <a:endParaRPr lang="ru-RU" sz="1000" b="1" i="1" dirty="0"/>
          </a:p>
        </p:txBody>
      </p:sp>
      <p:sp>
        <p:nvSpPr>
          <p:cNvPr id="41" name="TextBox 40"/>
          <p:cNvSpPr txBox="1"/>
          <p:nvPr/>
        </p:nvSpPr>
        <p:spPr>
          <a:xfrm>
            <a:off x="2987824" y="893911"/>
            <a:ext cx="2232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Реализация программ дополнительного образования по направлению журналистика</a:t>
            </a:r>
            <a:endParaRPr lang="ru-RU" sz="1100" b="1" i="1" dirty="0"/>
          </a:p>
        </p:txBody>
      </p:sp>
      <p:sp>
        <p:nvSpPr>
          <p:cNvPr id="42" name="TextBox 41"/>
          <p:cNvSpPr txBox="1"/>
          <p:nvPr/>
        </p:nvSpPr>
        <p:spPr>
          <a:xfrm>
            <a:off x="3079104" y="5072990"/>
            <a:ext cx="1924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Работа клуба  «Дебаты»</a:t>
            </a:r>
            <a:endParaRPr lang="ru-RU" sz="1100" b="1" i="1" dirty="0"/>
          </a:p>
        </p:txBody>
      </p:sp>
    </p:spTree>
    <p:extLst>
      <p:ext uri="{BB962C8B-B14F-4D97-AF65-F5344CB8AC3E}">
        <p14:creationId xmlns:p14="http://schemas.microsoft.com/office/powerpoint/2010/main" val="843636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497760" y="620688"/>
            <a:ext cx="3384376" cy="58326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43808" y="656692"/>
            <a:ext cx="2508715" cy="58326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05840"/>
            <a:ext cx="1872208" cy="52322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Вертикаль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104" y="1550577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Вестник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104" y="4365104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Дебаты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620688"/>
            <a:ext cx="2592288" cy="58326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68025" y="2453412"/>
            <a:ext cx="3508131" cy="1428076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699792" y="2567285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школьной Среды, способствующей формированию и развитию гражданских компетенций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2324" y="1550577"/>
            <a:ext cx="1440160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КТВ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0647" y="4376628"/>
            <a:ext cx="1849302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2484" y="2222579"/>
            <a:ext cx="2101516" cy="46166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Конференция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7329" y="3465989"/>
            <a:ext cx="1889868" cy="83099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практика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987824" y="893911"/>
            <a:ext cx="2232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Реализация программ дополнительного образования по направлению журналистика</a:t>
            </a:r>
            <a:endParaRPr lang="ru-RU" sz="1100" b="1" i="1" dirty="0"/>
          </a:p>
        </p:txBody>
      </p:sp>
      <p:cxnSp>
        <p:nvCxnSpPr>
          <p:cNvPr id="29" name="Прямая соединительная линия 28"/>
          <p:cNvCxnSpPr>
            <a:stCxn id="7" idx="2"/>
          </p:cNvCxnSpPr>
          <p:nvPr/>
        </p:nvCxnSpPr>
        <p:spPr>
          <a:xfrm>
            <a:off x="3907196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18" idx="1"/>
          </p:cNvCxnSpPr>
          <p:nvPr/>
        </p:nvCxnSpPr>
        <p:spPr>
          <a:xfrm>
            <a:off x="2267744" y="3167450"/>
            <a:ext cx="20028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5" name="Прямая соединительная линия 1024"/>
          <p:cNvCxnSpPr/>
          <p:nvPr/>
        </p:nvCxnSpPr>
        <p:spPr>
          <a:xfrm>
            <a:off x="5724128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9" name="Прямая соединительная линия 1028"/>
          <p:cNvCxnSpPr/>
          <p:nvPr/>
        </p:nvCxnSpPr>
        <p:spPr>
          <a:xfrm>
            <a:off x="5976156" y="2586682"/>
            <a:ext cx="10663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2" name="Прямая соединительная линия 1031"/>
          <p:cNvCxnSpPr/>
          <p:nvPr/>
        </p:nvCxnSpPr>
        <p:spPr>
          <a:xfrm>
            <a:off x="5976156" y="3573016"/>
            <a:ext cx="11184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>
            <a:off x="3851920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>
            <a:off x="5724128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5536" y="50581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Учебный план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70073" y="7873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ОДОД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52523" y="50140"/>
            <a:ext cx="352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Программа воспитания и социализации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3963" y="3745686"/>
            <a:ext cx="10801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Уроки по темам, соответствующие направлениям программы в рамках предметов: обществознание, история, литература, история и культура СПб</a:t>
            </a:r>
            <a:endParaRPr lang="ru-RU" sz="1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30402" y="3745686"/>
            <a:ext cx="1189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Программы курсов внеурочной деятельности  по направлениям духовно-нравственного развития личности и социальному </a:t>
            </a:r>
            <a:endParaRPr lang="ru-RU" sz="1000" b="1" i="1" dirty="0"/>
          </a:p>
          <a:p>
            <a:r>
              <a:rPr lang="ru-RU" sz="1000" b="1" i="1" dirty="0" smtClean="0"/>
              <a:t>по   темам :</a:t>
            </a:r>
          </a:p>
          <a:p>
            <a:r>
              <a:rPr lang="ru-RU" sz="1000" b="1" i="1" dirty="0" smtClean="0"/>
              <a:t>«Я- Гражданин», «Я-Петербуржец»</a:t>
            </a:r>
            <a:endParaRPr lang="ru-RU" sz="10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7247148" y="4365104"/>
            <a:ext cx="169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Инициирование организации и участие в социальных акциях различного ровня</a:t>
            </a:r>
            <a:endParaRPr lang="ru-RU" sz="1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079104" y="5072990"/>
            <a:ext cx="1924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Работа клуба  «Дебаты»</a:t>
            </a:r>
            <a:endParaRPr lang="ru-RU" sz="1100" b="1" i="1" dirty="0"/>
          </a:p>
        </p:txBody>
      </p:sp>
      <p:sp>
        <p:nvSpPr>
          <p:cNvPr id="1024" name="TextBox 1023"/>
          <p:cNvSpPr txBox="1"/>
          <p:nvPr/>
        </p:nvSpPr>
        <p:spPr>
          <a:xfrm>
            <a:off x="7186461" y="2687046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Организация на базе ОУ конференций различных направлений и уровней</a:t>
            </a:r>
            <a:endParaRPr lang="ru-RU" sz="1100" b="1" i="1" dirty="0"/>
          </a:p>
        </p:txBody>
      </p:sp>
    </p:spTree>
    <p:extLst>
      <p:ext uri="{BB962C8B-B14F-4D97-AF65-F5344CB8AC3E}">
        <p14:creationId xmlns:p14="http://schemas.microsoft.com/office/powerpoint/2010/main" val="102885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497760" y="620688"/>
            <a:ext cx="3384376" cy="58326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43808" y="656692"/>
            <a:ext cx="2508715" cy="58326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1124744"/>
            <a:ext cx="1152128" cy="489654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30402" y="1124744"/>
            <a:ext cx="1189709" cy="489654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05840"/>
            <a:ext cx="1872208" cy="52322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Вертикаль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104" y="1550577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Вестник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104" y="4365104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Дебаты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620688"/>
            <a:ext cx="2592288" cy="58326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62453" y="1142172"/>
            <a:ext cx="1584176" cy="48965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189948" y="1131797"/>
            <a:ext cx="1621401" cy="48965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68025" y="2453412"/>
            <a:ext cx="3508131" cy="1428076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699792" y="2567285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школьной Среды, способствующей формированию и развитию гражданских компетенций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2324" y="1550577"/>
            <a:ext cx="1440160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КТВ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0647" y="4376628"/>
            <a:ext cx="1849302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2484" y="2222579"/>
            <a:ext cx="2101516" cy="46166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Конференция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7329" y="3465989"/>
            <a:ext cx="1889868" cy="83099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практика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3963" y="70620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Урочная </a:t>
            </a:r>
          </a:p>
          <a:p>
            <a:r>
              <a:rPr lang="ru-RU" sz="1200" b="1" dirty="0" smtClean="0"/>
              <a:t>деятельность</a:t>
            </a:r>
            <a:endParaRPr lang="ru-RU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03648" y="713420"/>
            <a:ext cx="118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Внеурочная деятельность</a:t>
            </a:r>
            <a:endParaRPr lang="ru-RU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987824" y="893911"/>
            <a:ext cx="2232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Реализация программ дополнительного образования по направлению журналистика</a:t>
            </a:r>
            <a:endParaRPr lang="ru-RU" sz="11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24128" y="748349"/>
            <a:ext cx="137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Деятельность классных  руководителей</a:t>
            </a:r>
            <a:endParaRPr lang="ru-RU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346637" y="755569"/>
            <a:ext cx="1308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Деятельность учителей - предметников</a:t>
            </a:r>
            <a:endParaRPr lang="ru-RU" sz="1200" b="1" dirty="0"/>
          </a:p>
        </p:txBody>
      </p:sp>
      <p:cxnSp>
        <p:nvCxnSpPr>
          <p:cNvPr id="29" name="Прямая соединительная линия 28"/>
          <p:cNvCxnSpPr>
            <a:stCxn id="7" idx="2"/>
          </p:cNvCxnSpPr>
          <p:nvPr/>
        </p:nvCxnSpPr>
        <p:spPr>
          <a:xfrm>
            <a:off x="3907196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18" idx="1"/>
          </p:cNvCxnSpPr>
          <p:nvPr/>
        </p:nvCxnSpPr>
        <p:spPr>
          <a:xfrm>
            <a:off x="2267744" y="3167450"/>
            <a:ext cx="20028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5" name="Прямая соединительная линия 1024"/>
          <p:cNvCxnSpPr/>
          <p:nvPr/>
        </p:nvCxnSpPr>
        <p:spPr>
          <a:xfrm>
            <a:off x="5724128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9" name="Прямая соединительная линия 1028"/>
          <p:cNvCxnSpPr/>
          <p:nvPr/>
        </p:nvCxnSpPr>
        <p:spPr>
          <a:xfrm>
            <a:off x="5976156" y="2586682"/>
            <a:ext cx="10663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2" name="Прямая соединительная линия 1031"/>
          <p:cNvCxnSpPr/>
          <p:nvPr/>
        </p:nvCxnSpPr>
        <p:spPr>
          <a:xfrm>
            <a:off x="5976156" y="3573016"/>
            <a:ext cx="11184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>
            <a:off x="3851920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>
            <a:off x="5724128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5536" y="50581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Учебный план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70073" y="7873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ОДОД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52523" y="50140"/>
            <a:ext cx="352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Программа воспитания и социализации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3963" y="3745686"/>
            <a:ext cx="10801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Уроки по темам, соответствующие направлениям программы в рамках предметов: обществознание, история, литература, история и культура СПб</a:t>
            </a:r>
            <a:endParaRPr lang="ru-RU" sz="1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30402" y="3745686"/>
            <a:ext cx="1189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Программы курсов внеурочной деятельности  по направлениям духовно-нравственного развития личности и социальному </a:t>
            </a:r>
            <a:endParaRPr lang="ru-RU" sz="1000" b="1" i="1" dirty="0"/>
          </a:p>
          <a:p>
            <a:r>
              <a:rPr lang="ru-RU" sz="1000" b="1" i="1" dirty="0" smtClean="0"/>
              <a:t>по   темам :</a:t>
            </a:r>
          </a:p>
          <a:p>
            <a:r>
              <a:rPr lang="ru-RU" sz="1000" b="1" i="1" dirty="0" smtClean="0"/>
              <a:t>«Я- Гражданин», «Я-Петербуржец»</a:t>
            </a:r>
            <a:endParaRPr lang="ru-RU" sz="10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7247148" y="4365104"/>
            <a:ext cx="169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Инициирование организации и участие в социальных акциях различного ровня</a:t>
            </a:r>
            <a:endParaRPr lang="ru-RU" sz="1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079104" y="5072990"/>
            <a:ext cx="1924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Работа клуба  «Дебаты»</a:t>
            </a:r>
            <a:endParaRPr lang="ru-RU" sz="1100" b="1" i="1" dirty="0"/>
          </a:p>
        </p:txBody>
      </p:sp>
      <p:sp>
        <p:nvSpPr>
          <p:cNvPr id="1024" name="TextBox 1023"/>
          <p:cNvSpPr txBox="1"/>
          <p:nvPr/>
        </p:nvSpPr>
        <p:spPr>
          <a:xfrm>
            <a:off x="7186461" y="2687046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Организация на базе ОУ конференций различных направлений и уровней</a:t>
            </a:r>
            <a:endParaRPr lang="ru-RU" sz="1100" b="1" i="1" dirty="0"/>
          </a:p>
        </p:txBody>
      </p:sp>
    </p:spTree>
    <p:extLst>
      <p:ext uri="{BB962C8B-B14F-4D97-AF65-F5344CB8AC3E}">
        <p14:creationId xmlns:p14="http://schemas.microsoft.com/office/powerpoint/2010/main" val="68553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91680" y="4174629"/>
            <a:ext cx="705678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91135" algn="r">
              <a:spcAft>
                <a:spcPts val="0"/>
              </a:spcAft>
            </a:pPr>
            <a:r>
              <a:rPr lang="ru-RU" sz="3200" i="1" dirty="0">
                <a:solidFill>
                  <a:srgbClr val="002060"/>
                </a:solidFill>
                <a:latin typeface="Times New Roman"/>
                <a:ea typeface="Times New Roman"/>
              </a:rPr>
              <a:t>Коррупция должна быть не просто незаконной. </a:t>
            </a:r>
            <a:endParaRPr lang="ru-RU" sz="1600" dirty="0">
              <a:solidFill>
                <a:srgbClr val="002060"/>
              </a:solidFill>
              <a:latin typeface="Arial"/>
              <a:ea typeface="Times New Roman"/>
            </a:endParaRPr>
          </a:p>
          <a:p>
            <a:pPr marR="191135" algn="r">
              <a:spcAft>
                <a:spcPts val="0"/>
              </a:spcAft>
            </a:pPr>
            <a:r>
              <a:rPr lang="ru-RU" sz="3200" i="1" dirty="0">
                <a:solidFill>
                  <a:srgbClr val="002060"/>
                </a:solidFill>
                <a:latin typeface="Times New Roman"/>
                <a:ea typeface="Times New Roman"/>
              </a:rPr>
              <a:t>Она должна стать неприличной.</a:t>
            </a:r>
            <a:endParaRPr lang="ru-RU" sz="1600" dirty="0">
              <a:solidFill>
                <a:srgbClr val="002060"/>
              </a:solidFill>
              <a:latin typeface="Arial"/>
              <a:ea typeface="Times New Roman"/>
            </a:endParaRPr>
          </a:p>
          <a:p>
            <a:pPr marR="191135" algn="r">
              <a:spcAft>
                <a:spcPts val="0"/>
              </a:spcAft>
            </a:pP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Д.А. Медведев</a:t>
            </a:r>
            <a:endParaRPr lang="ru-RU" sz="1050" dirty="0">
              <a:solidFill>
                <a:srgbClr val="002060"/>
              </a:solidFill>
              <a:effectLst/>
              <a:latin typeface="Arial"/>
              <a:ea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9072"/>
            <a:ext cx="7992888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5091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428596" y="958318"/>
            <a:ext cx="8286808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Цель воспитания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отражается в принимаемом обществом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нравственном идеале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, определяет персонифицированные и процессуальные цели воспитания, которые отслеживаются в реальных результатах воспитательной деятельности. Таким идеалом является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свободный, ответственный, высоконравственный, творческий гражданин России, принимающий судьбу Отечества как свою личную, осознающий ответственность за настоящее и будущее своей страны, за сохранение мирной среды, укоренённый в духовных и культурных традициях многонационального народа Российской Федерации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4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714480" y="0"/>
            <a:ext cx="7429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СТРАТЕГИЯ РАЗВИТИЯ ВОСПИТАНИЯ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РОССИЙСКОЙ ФЕДЕРАЦИИ (2015 – 2025)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1714480" y="357166"/>
            <a:ext cx="7429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СТРАТЕГИЯ РАЗВИТИЯ ВОСПИТАНИЯ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РОССИЙСКОЙ ФЕДЕРАЦИИ (2015 – 2025)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571472" y="1357298"/>
            <a:ext cx="807249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Воспитание как педагогический компонент социализации представляет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целенаправленный процесс развития личности, основанный на гуманистическом взаимодействии воспитателя и воспитанника.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При этом происходит развитие воспитанника как личности и освоение им ценностей, нравственных установок и моральных норм общества.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Воспитание предполагает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целенаправленные действия по интеграции человека в общество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освоению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 им комплекса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нравственных норм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и </a:t>
            </a:r>
            <a:r>
              <a:rPr kumimoji="0" lang="ru-RU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социальных ролей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осуществляется через включ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ение воспитанников в 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Times New Roman" pitchFamily="18" charset="0"/>
              </a:rPr>
              <a:t>различные виды социальных отношен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04664"/>
            <a:ext cx="8424936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rgbClr val="002060"/>
                </a:solidFill>
              </a:rPr>
              <a:t>Обновление воспитательного процесса с учетом современных достижений науки на основе отечественных </a:t>
            </a:r>
            <a:r>
              <a:rPr lang="ru-RU" sz="2400" b="1" dirty="0" smtClean="0">
                <a:solidFill>
                  <a:srgbClr val="002060"/>
                </a:solidFill>
              </a:rPr>
              <a:t>традиций :</a:t>
            </a:r>
          </a:p>
          <a:p>
            <a:r>
              <a:rPr lang="ru-RU" sz="2400" b="1" dirty="0">
                <a:solidFill>
                  <a:srgbClr val="C00000"/>
                </a:solidFill>
              </a:rPr>
              <a:t>Гражданское и патриотическое воспитание:</a:t>
            </a:r>
            <a:endParaRPr lang="ru-RU" sz="2400" dirty="0">
              <a:solidFill>
                <a:srgbClr val="C00000"/>
              </a:solidFill>
            </a:endParaRP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формирование у детей </a:t>
            </a:r>
            <a:r>
              <a:rPr lang="ru-RU" sz="2000" b="1" dirty="0"/>
              <a:t>целостного мировоззрения</a:t>
            </a:r>
            <a:r>
              <a:rPr lang="ru-RU" sz="2000" dirty="0"/>
              <a:t>, российской идентичности, уважения к </a:t>
            </a:r>
            <a:r>
              <a:rPr lang="ru-RU" sz="2000" dirty="0" smtClean="0"/>
              <a:t>своей </a:t>
            </a:r>
            <a:r>
              <a:rPr lang="ru-RU" sz="2000" dirty="0"/>
              <a:t>семье, обществу, государству, принятым в семье и обществе духовно-нравственным и </a:t>
            </a:r>
            <a:r>
              <a:rPr lang="ru-RU" sz="2000" dirty="0" err="1"/>
              <a:t>социокультурным</a:t>
            </a:r>
            <a:r>
              <a:rPr lang="ru-RU" sz="2000" dirty="0"/>
              <a:t> ценностям, к национальному </a:t>
            </a:r>
            <a:r>
              <a:rPr lang="ru-RU" sz="2000" b="1" dirty="0"/>
              <a:t>к</a:t>
            </a:r>
            <a:r>
              <a:rPr lang="ru-RU" sz="2000" dirty="0"/>
              <a:t>ультурному и историческому наследию и стремления к </a:t>
            </a:r>
            <a:r>
              <a:rPr lang="ru-RU" sz="2000" dirty="0" smtClean="0"/>
              <a:t>сохранению </a:t>
            </a:r>
            <a:r>
              <a:rPr lang="ru-RU" sz="2000" dirty="0"/>
              <a:t>и развитию:</a:t>
            </a:r>
          </a:p>
          <a:p>
            <a:pPr>
              <a:buFont typeface="Wingdings" pitchFamily="2" charset="2"/>
              <a:buChar char="Ø"/>
            </a:pPr>
            <a:r>
              <a:rPr lang="ru-RU" sz="2000" dirty="0"/>
              <a:t>создание условий для воспитания у детей </a:t>
            </a:r>
            <a:r>
              <a:rPr lang="ru-RU" sz="2000" b="1" dirty="0"/>
              <a:t>активной гражданской </a:t>
            </a:r>
            <a:r>
              <a:rPr lang="ru-RU" sz="2000" b="1" dirty="0" smtClean="0"/>
              <a:t>позиции, </a:t>
            </a:r>
            <a:r>
              <a:rPr lang="ru-RU" sz="2000" b="1" dirty="0"/>
              <a:t>гражданской ответственности</a:t>
            </a:r>
            <a:r>
              <a:rPr lang="ru-RU" sz="2000" dirty="0"/>
              <a:t>, основанной на традиционных культурных, духовных и нравственных ценностях российского общества, для увеличения знаний и повышения способности ответственно реализовывать свои конституционные права и обязанности;</a:t>
            </a:r>
          </a:p>
          <a:p>
            <a:r>
              <a:rPr lang="ru-RU" sz="2000" dirty="0"/>
              <a:t>развитие </a:t>
            </a:r>
            <a:r>
              <a:rPr lang="ru-RU" sz="2000" b="1" dirty="0"/>
              <a:t>правовой и политической культуры </a:t>
            </a:r>
            <a:r>
              <a:rPr lang="ru-RU" sz="2000" dirty="0" err="1" smtClean="0"/>
              <a:t>детей</a:t>
            </a:r>
            <a:r>
              <a:rPr lang="ru-RU" sz="2000" b="1" u="sng" dirty="0" err="1" smtClean="0"/>
              <a:t>,формирование</a:t>
            </a:r>
            <a:r>
              <a:rPr lang="ru-RU" sz="2000" b="1" u="sng" dirty="0" smtClean="0"/>
              <a:t> антикоррупционного мировоззрения</a:t>
            </a:r>
            <a:r>
              <a:rPr lang="ru-RU" sz="2000" dirty="0" smtClean="0"/>
              <a:t>, </a:t>
            </a:r>
            <a:r>
              <a:rPr lang="ru-RU" sz="2000" dirty="0"/>
              <a:t>расширение </a:t>
            </a:r>
            <a:r>
              <a:rPr lang="ru-RU" sz="2000" b="1" dirty="0"/>
              <a:t>конструктивного   участия   в   принятии   решений</a:t>
            </a:r>
            <a:r>
              <a:rPr lang="ru-RU" sz="2000" dirty="0"/>
              <a:t>,   затрагивающих   их   права   </a:t>
            </a:r>
            <a:r>
              <a:rPr lang="ru-RU" sz="2000" dirty="0" smtClean="0"/>
              <a:t>и </a:t>
            </a:r>
            <a:r>
              <a:rPr lang="ru-RU" sz="2000" dirty="0"/>
              <a:t>развитие программ патриотического воспитания детей, в том числе военно-патриотического</a:t>
            </a:r>
            <a:r>
              <a:rPr lang="ru-RU" sz="2000" b="1" dirty="0"/>
              <a:t>;</a:t>
            </a:r>
            <a:endParaRPr lang="ru-RU" sz="2000" dirty="0"/>
          </a:p>
          <a:p>
            <a:endParaRPr lang="ru-RU" sz="2000" dirty="0"/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14480" y="357166"/>
            <a:ext cx="742952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СТРАТЕГИЯ РАЗВИТИЯ ВОСПИТАНИЯ 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РОССИЙСКОЙ ФЕДЕРАЦИИ (2015 – 2025)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142984"/>
          <a:ext cx="8429684" cy="48577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Правовая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культура</a:t>
            </a:r>
            <a:r>
              <a:rPr lang="en-US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личности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ru-RU" dirty="0" smtClean="0"/>
              <a:t>наличие правовых знаний, правовой информации 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ru-RU" dirty="0" smtClean="0"/>
              <a:t>превращение накопленной информации и правовых знаний в правовые убеждения, привычки правомерного, высоконравственного поведения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 smtClean="0"/>
          </a:p>
          <a:p>
            <a:pPr hangingPunct="0">
              <a:buFont typeface="Wingdings" panose="05000000000000000000" pitchFamily="2" charset="2"/>
              <a:buChar char="Ø"/>
            </a:pPr>
            <a:r>
              <a:rPr lang="ru-RU" dirty="0" smtClean="0"/>
              <a:t>- готовность действовать, руководствуясь правовыми знаниями и правовыми убеждениями, то есть поступать правомерно — в соответствии с законом: </a:t>
            </a:r>
          </a:p>
          <a:p>
            <a:pPr hangingPunct="0">
              <a:buNone/>
            </a:pPr>
            <a:r>
              <a:rPr lang="ru-RU" dirty="0" smtClean="0"/>
              <a:t>        использовать свои права, исполнять обязанности, соблюдать запреты, а также уметь отстаивать свои права в случае их нарушения 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Антикоррупционное образование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hangingPunct="0">
              <a:buFont typeface="Wingdings" panose="05000000000000000000" pitchFamily="2" charset="2"/>
              <a:buChar char="Ø"/>
            </a:pPr>
            <a:r>
              <a:rPr lang="ru-RU" sz="2600" dirty="0" smtClean="0"/>
              <a:t>В широком педагогическом смысле антикоррупционное образование и воспитание — это специально организованное, целенаправленное и управляемое воздействие с целью формирования в обществе неприятия коррупции. </a:t>
            </a:r>
          </a:p>
          <a:p>
            <a:pPr hangingPunct="0">
              <a:buFont typeface="Wingdings" panose="05000000000000000000" pitchFamily="2" charset="2"/>
              <a:buChar char="Ø"/>
            </a:pPr>
            <a:r>
              <a:rPr lang="ru-RU" sz="2600" dirty="0" smtClean="0"/>
              <a:t>В узком педагогическом смысле — это процесс и результат специализированной учебно- воспитательной работы, направленной на организацию противодействия коррупции</a:t>
            </a:r>
            <a:r>
              <a:rPr lang="ru-RU" dirty="0" smtClean="0"/>
              <a:t>.</a:t>
            </a:r>
          </a:p>
          <a:p>
            <a:pPr lvl="0" hangingPunct="0">
              <a:buFont typeface="Wingdings" panose="05000000000000000000" pitchFamily="2" charset="2"/>
              <a:buChar char="Ø"/>
            </a:pPr>
            <a:r>
              <a:rPr lang="ru-RU" sz="3000" b="1" i="1" dirty="0">
                <a:solidFill>
                  <a:srgbClr val="C00000"/>
                </a:solidFill>
              </a:rPr>
              <a:t>Цель</a:t>
            </a:r>
            <a:r>
              <a:rPr lang="ru-RU" sz="3000" dirty="0">
                <a:solidFill>
                  <a:prstClr val="black"/>
                </a:solidFill>
              </a:rPr>
              <a:t> антикоррупционного образования в ОУ - </a:t>
            </a:r>
            <a:r>
              <a:rPr lang="ru-RU" sz="3000" b="1" dirty="0"/>
              <a:t>создание условий </a:t>
            </a:r>
            <a:r>
              <a:rPr lang="ru-RU" sz="3000" dirty="0">
                <a:solidFill>
                  <a:prstClr val="black"/>
                </a:solidFill>
              </a:rPr>
              <a:t>для </a:t>
            </a:r>
            <a:r>
              <a:rPr lang="ru-RU" sz="3000" u="sng" dirty="0">
                <a:solidFill>
                  <a:prstClr val="black"/>
                </a:solidFill>
              </a:rPr>
              <a:t>формирования антикоррупционного мировоззрения </a:t>
            </a:r>
            <a:r>
              <a:rPr lang="ru-RU" sz="3000" dirty="0">
                <a:solidFill>
                  <a:prstClr val="black"/>
                </a:solidFill>
              </a:rPr>
              <a:t>как составной части </a:t>
            </a:r>
            <a:r>
              <a:rPr lang="ru-RU" sz="3000" i="1" u="sng" dirty="0">
                <a:solidFill>
                  <a:prstClr val="black"/>
                </a:solidFill>
              </a:rPr>
              <a:t>социально- гражданской компетентности </a:t>
            </a:r>
            <a:r>
              <a:rPr lang="ru-RU" sz="3000" dirty="0">
                <a:solidFill>
                  <a:prstClr val="black"/>
                </a:solidFill>
              </a:rPr>
              <a:t>обучающегос</a:t>
            </a:r>
            <a:r>
              <a:rPr lang="ru-RU" sz="3300" dirty="0">
                <a:solidFill>
                  <a:prstClr val="black"/>
                </a:solidFill>
              </a:rPr>
              <a:t>я.</a:t>
            </a:r>
          </a:p>
          <a:p>
            <a:pPr marL="0" indent="0" hangingPunct="0"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Скругленный прямоугольник 18"/>
          <p:cNvSpPr/>
          <p:nvPr/>
        </p:nvSpPr>
        <p:spPr>
          <a:xfrm>
            <a:off x="5497760" y="620688"/>
            <a:ext cx="3384376" cy="5832648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2843808" y="656692"/>
            <a:ext cx="2508715" cy="583264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51520" y="1124744"/>
            <a:ext cx="1152128" cy="4896544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1430402" y="1124744"/>
            <a:ext cx="1189709" cy="4896544"/>
          </a:xfrm>
          <a:prstGeom prst="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905840"/>
            <a:ext cx="1872208" cy="523220"/>
          </a:xfrm>
          <a:prstGeom prst="rect">
            <a:avLst/>
          </a:prstGeom>
          <a:ln w="5715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Вертикаль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079104" y="1550577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Вестник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79104" y="4365104"/>
            <a:ext cx="1656184" cy="523220"/>
          </a:xfrm>
          <a:prstGeom prst="rect">
            <a:avLst/>
          </a:prstGeom>
          <a:ln w="571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Дебаты</a:t>
            </a:r>
            <a:endParaRPr lang="ru-RU" sz="2800" b="1" dirty="0">
              <a:ln w="11430"/>
              <a:solidFill>
                <a:schemeClr val="accent6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07504" y="620688"/>
            <a:ext cx="2592288" cy="5832648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562453" y="1142172"/>
            <a:ext cx="1584176" cy="489654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7189948" y="1131797"/>
            <a:ext cx="1621401" cy="489654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2468025" y="2453412"/>
            <a:ext cx="3508131" cy="1428076"/>
          </a:xfrm>
          <a:prstGeom prst="roundRect">
            <a:avLst/>
          </a:prstGeom>
          <a:ln w="38100">
            <a:solidFill>
              <a:schemeClr val="accent3">
                <a:lumMod val="5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2" name="TextBox 21"/>
          <p:cNvSpPr txBox="1"/>
          <p:nvPr/>
        </p:nvSpPr>
        <p:spPr>
          <a:xfrm>
            <a:off x="2699792" y="2567285"/>
            <a:ext cx="30243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Создание школьной Среды, способствующей формированию и развитию гражданских компетенций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602324" y="1550577"/>
            <a:ext cx="1440160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КТВ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40647" y="4376628"/>
            <a:ext cx="1849302" cy="523220"/>
          </a:xfrm>
          <a:prstGeom prst="rect">
            <a:avLst/>
          </a:prstGeom>
          <a:ln w="57150"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800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Традиции</a:t>
            </a:r>
            <a:endParaRPr lang="ru-RU" sz="2800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042484" y="2222579"/>
            <a:ext cx="2101516" cy="461665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Конференция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117329" y="3465989"/>
            <a:ext cx="1889868" cy="830997"/>
          </a:xfrm>
          <a:prstGeom prst="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Социальная практика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43963" y="706200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Урочная </a:t>
            </a:r>
          </a:p>
          <a:p>
            <a:r>
              <a:rPr lang="ru-RU" sz="1200" b="1" dirty="0" smtClean="0"/>
              <a:t>деятельность</a:t>
            </a:r>
            <a:endParaRPr lang="ru-RU" sz="12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1403648" y="713420"/>
            <a:ext cx="118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Внеурочная деятельность</a:t>
            </a:r>
            <a:endParaRPr lang="ru-RU" sz="12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2987824" y="893911"/>
            <a:ext cx="223224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b="1" i="1" dirty="0" smtClean="0"/>
              <a:t>Реализация программ дополнительного образования по направлению журналистика</a:t>
            </a:r>
            <a:endParaRPr lang="ru-RU" sz="1100" b="1" i="1" dirty="0"/>
          </a:p>
        </p:txBody>
      </p:sp>
      <p:sp>
        <p:nvSpPr>
          <p:cNvPr id="26" name="TextBox 25"/>
          <p:cNvSpPr txBox="1"/>
          <p:nvPr/>
        </p:nvSpPr>
        <p:spPr>
          <a:xfrm>
            <a:off x="5724128" y="748349"/>
            <a:ext cx="1370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Деятельность классных  руководителей</a:t>
            </a:r>
            <a:endParaRPr lang="ru-RU" sz="1200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7346637" y="755569"/>
            <a:ext cx="1308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b="1" dirty="0" smtClean="0"/>
              <a:t>Деятельность учителей - предметников</a:t>
            </a:r>
            <a:endParaRPr lang="ru-RU" sz="1200" b="1" dirty="0"/>
          </a:p>
        </p:txBody>
      </p:sp>
      <p:cxnSp>
        <p:nvCxnSpPr>
          <p:cNvPr id="29" name="Прямая соединительная линия 28"/>
          <p:cNvCxnSpPr>
            <a:stCxn id="7" idx="2"/>
          </p:cNvCxnSpPr>
          <p:nvPr/>
        </p:nvCxnSpPr>
        <p:spPr>
          <a:xfrm>
            <a:off x="3907196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>
            <a:endCxn id="18" idx="1"/>
          </p:cNvCxnSpPr>
          <p:nvPr/>
        </p:nvCxnSpPr>
        <p:spPr>
          <a:xfrm>
            <a:off x="2267744" y="3167450"/>
            <a:ext cx="200281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5" name="Прямая соединительная линия 1024"/>
          <p:cNvCxnSpPr/>
          <p:nvPr/>
        </p:nvCxnSpPr>
        <p:spPr>
          <a:xfrm>
            <a:off x="5724128" y="2073797"/>
            <a:ext cx="0" cy="37961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29" name="Прямая соединительная линия 1028"/>
          <p:cNvCxnSpPr/>
          <p:nvPr/>
        </p:nvCxnSpPr>
        <p:spPr>
          <a:xfrm>
            <a:off x="5976156" y="2586682"/>
            <a:ext cx="1066328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2" name="Прямая соединительная линия 1031"/>
          <p:cNvCxnSpPr/>
          <p:nvPr/>
        </p:nvCxnSpPr>
        <p:spPr>
          <a:xfrm>
            <a:off x="5976156" y="3573016"/>
            <a:ext cx="1118400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>
            <a:off x="3851920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>
            <a:off x="5724128" y="3881488"/>
            <a:ext cx="0" cy="483616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95536" y="50581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Учебный план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70073" y="78731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ОДОД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52523" y="50140"/>
            <a:ext cx="3529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Программа воспитания и социализации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43963" y="3745686"/>
            <a:ext cx="1080120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Уроки по темам, соответствующие направлениям программы в рамках предметов: обществознание, история, литература, история и культура СПб</a:t>
            </a:r>
            <a:endParaRPr lang="ru-RU" sz="1000" b="1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1430402" y="3745686"/>
            <a:ext cx="118970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i="1" dirty="0" smtClean="0"/>
              <a:t>Программы курсов внеурочной деятельности  по направлениям духовно-нравственного развития личности и социальному </a:t>
            </a:r>
            <a:endParaRPr lang="ru-RU" sz="1000" b="1" i="1" dirty="0"/>
          </a:p>
          <a:p>
            <a:r>
              <a:rPr lang="ru-RU" sz="1000" b="1" i="1" dirty="0" smtClean="0"/>
              <a:t>по   темам :</a:t>
            </a:r>
          </a:p>
          <a:p>
            <a:r>
              <a:rPr lang="ru-RU" sz="1000" b="1" i="1" dirty="0" smtClean="0"/>
              <a:t>«Я- Гражданин», «Я-Петербуржец»</a:t>
            </a:r>
            <a:endParaRPr lang="ru-RU" sz="1000" b="1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7247148" y="4365104"/>
            <a:ext cx="169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/>
              <a:t>Инициирование организации и участие в социальных акциях различного ровня</a:t>
            </a:r>
            <a:endParaRPr lang="ru-RU" sz="10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079104" y="5072990"/>
            <a:ext cx="19249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Работа клуба  «Дебаты»</a:t>
            </a:r>
            <a:endParaRPr lang="ru-RU" sz="1100" b="1" i="1" dirty="0"/>
          </a:p>
        </p:txBody>
      </p:sp>
      <p:sp>
        <p:nvSpPr>
          <p:cNvPr id="1024" name="TextBox 1023"/>
          <p:cNvSpPr txBox="1"/>
          <p:nvPr/>
        </p:nvSpPr>
        <p:spPr>
          <a:xfrm>
            <a:off x="7186461" y="2687046"/>
            <a:ext cx="172819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b="1" i="1" dirty="0" smtClean="0"/>
              <a:t>Организация на базе ОУ конференций различных направлений и уровней</a:t>
            </a:r>
            <a:endParaRPr lang="ru-RU" sz="1100" b="1" i="1" dirty="0"/>
          </a:p>
        </p:txBody>
      </p:sp>
    </p:spTree>
    <p:extLst>
      <p:ext uri="{BB962C8B-B14F-4D97-AF65-F5344CB8AC3E}">
        <p14:creationId xmlns:p14="http://schemas.microsoft.com/office/powerpoint/2010/main" val="395451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ая прямоугольная выноска 19">
            <a:hlinkClick r:id="rId2" action="ppaction://hlinksldjump"/>
          </p:cNvPr>
          <p:cNvSpPr/>
          <p:nvPr/>
        </p:nvSpPr>
        <p:spPr>
          <a:xfrm>
            <a:off x="5219700" y="260350"/>
            <a:ext cx="3097213" cy="1368425"/>
          </a:xfrm>
          <a:prstGeom prst="wedgeRoundRectCallout">
            <a:avLst>
              <a:gd name="adj1" fmla="val -64090"/>
              <a:gd name="adj2" fmla="val 83209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" name="Скругленная прямоугольная выноска 18">
            <a:hlinkClick r:id="rId3" action="ppaction://hlinksldjump"/>
          </p:cNvPr>
          <p:cNvSpPr/>
          <p:nvPr/>
        </p:nvSpPr>
        <p:spPr>
          <a:xfrm>
            <a:off x="250825" y="333375"/>
            <a:ext cx="3097213" cy="1366838"/>
          </a:xfrm>
          <a:prstGeom prst="wedgeRoundRectCallout">
            <a:avLst>
              <a:gd name="adj1" fmla="val 61939"/>
              <a:gd name="adj2" fmla="val 79444"/>
              <a:gd name="adj3" fmla="val 16667"/>
            </a:avLst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Овал 3">
            <a:hlinkClick r:id="" action="ppaction://noaction"/>
          </p:cNvPr>
          <p:cNvSpPr/>
          <p:nvPr/>
        </p:nvSpPr>
        <p:spPr>
          <a:xfrm>
            <a:off x="2555875" y="2636838"/>
            <a:ext cx="3600450" cy="100806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2771775" y="2708275"/>
            <a:ext cx="31686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интеграция</a:t>
            </a:r>
          </a:p>
        </p:txBody>
      </p:sp>
      <p:sp>
        <p:nvSpPr>
          <p:cNvPr id="19462" name="TextBox 7"/>
          <p:cNvSpPr txBox="1">
            <a:spLocks noChangeArrowheads="1"/>
          </p:cNvSpPr>
          <p:nvPr/>
        </p:nvSpPr>
        <p:spPr bwMode="auto">
          <a:xfrm>
            <a:off x="323850" y="404813"/>
            <a:ext cx="3024188" cy="954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/>
              <a:t>Как средство повышения мотивации обучения, способ применения и углубления знаний полученных на уроках</a:t>
            </a:r>
          </a:p>
        </p:txBody>
      </p:sp>
      <p:sp>
        <p:nvSpPr>
          <p:cNvPr id="19463" name="TextBox 8"/>
          <p:cNvSpPr txBox="1">
            <a:spLocks noChangeArrowheads="1"/>
          </p:cNvSpPr>
          <p:nvPr/>
        </p:nvSpPr>
        <p:spPr bwMode="auto">
          <a:xfrm>
            <a:off x="5580063" y="333375"/>
            <a:ext cx="2808287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Как средство расширения образовательного пространства и способ формирования и развития УУД</a:t>
            </a:r>
          </a:p>
        </p:txBody>
      </p:sp>
      <p:sp>
        <p:nvSpPr>
          <p:cNvPr id="19464" name="TextBox 9"/>
          <p:cNvSpPr txBox="1">
            <a:spLocks noChangeArrowheads="1"/>
          </p:cNvSpPr>
          <p:nvPr/>
        </p:nvSpPr>
        <p:spPr bwMode="auto">
          <a:xfrm>
            <a:off x="2051050" y="1989138"/>
            <a:ext cx="19446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 Black" pitchFamily="34" charset="0"/>
              </a:rPr>
              <a:t>Урочная деятельность</a:t>
            </a:r>
          </a:p>
        </p:txBody>
      </p:sp>
      <p:sp>
        <p:nvSpPr>
          <p:cNvPr id="19465" name="TextBox 17"/>
          <p:cNvSpPr txBox="1">
            <a:spLocks noChangeArrowheads="1"/>
          </p:cNvSpPr>
          <p:nvPr/>
        </p:nvSpPr>
        <p:spPr bwMode="auto">
          <a:xfrm>
            <a:off x="4787900" y="1989138"/>
            <a:ext cx="237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latin typeface="Arial Black" pitchFamily="34" charset="0"/>
              </a:rPr>
              <a:t>Внеурочная деятельность</a:t>
            </a:r>
          </a:p>
        </p:txBody>
      </p:sp>
      <p:sp>
        <p:nvSpPr>
          <p:cNvPr id="19466" name="TextBox 20"/>
          <p:cNvSpPr txBox="1">
            <a:spLocks noChangeArrowheads="1"/>
          </p:cNvSpPr>
          <p:nvPr/>
        </p:nvSpPr>
        <p:spPr bwMode="auto">
          <a:xfrm>
            <a:off x="0" y="3573463"/>
            <a:ext cx="21955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Arial Black" pitchFamily="34" charset="0"/>
              </a:rPr>
              <a:t>Дополнительные  программы</a:t>
            </a:r>
          </a:p>
        </p:txBody>
      </p:sp>
      <p:sp>
        <p:nvSpPr>
          <p:cNvPr id="22" name="Скругленная прямоугольная выноска 21">
            <a:hlinkClick r:id="rId4" action="ppaction://hlinksldjump"/>
          </p:cNvPr>
          <p:cNvSpPr/>
          <p:nvPr/>
        </p:nvSpPr>
        <p:spPr>
          <a:xfrm>
            <a:off x="323850" y="5157788"/>
            <a:ext cx="3095625" cy="1366837"/>
          </a:xfrm>
          <a:prstGeom prst="wedgeRoundRectCallout">
            <a:avLst>
              <a:gd name="adj1" fmla="val 12026"/>
              <a:gd name="adj2" fmla="val -11917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68" name="TextBox 25"/>
          <p:cNvSpPr txBox="1">
            <a:spLocks noChangeArrowheads="1"/>
          </p:cNvSpPr>
          <p:nvPr/>
        </p:nvSpPr>
        <p:spPr bwMode="auto">
          <a:xfrm>
            <a:off x="4859338" y="3573463"/>
            <a:ext cx="20891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 Black" pitchFamily="34" charset="0"/>
              </a:rPr>
              <a:t>Внеурочная </a:t>
            </a:r>
          </a:p>
          <a:p>
            <a:r>
              <a:rPr lang="ru-RU">
                <a:latin typeface="Arial Black" pitchFamily="34" charset="0"/>
              </a:rPr>
              <a:t>деятельность</a:t>
            </a:r>
          </a:p>
        </p:txBody>
      </p:sp>
      <p:sp>
        <p:nvSpPr>
          <p:cNvPr id="19469" name="TextBox 27"/>
          <p:cNvSpPr txBox="1">
            <a:spLocks noChangeArrowheads="1"/>
          </p:cNvSpPr>
          <p:nvPr/>
        </p:nvSpPr>
        <p:spPr bwMode="auto">
          <a:xfrm>
            <a:off x="2484438" y="3573463"/>
            <a:ext cx="266382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Arial Black" pitchFamily="34" charset="0"/>
              </a:rPr>
              <a:t>Обязательные образовательные программы </a:t>
            </a:r>
            <a:endParaRPr lang="ru-RU" sz="1600"/>
          </a:p>
        </p:txBody>
      </p:sp>
      <p:sp>
        <p:nvSpPr>
          <p:cNvPr id="29" name="Двойная стрелка влево/вправо 28"/>
          <p:cNvSpPr/>
          <p:nvPr/>
        </p:nvSpPr>
        <p:spPr>
          <a:xfrm>
            <a:off x="2051050" y="3860800"/>
            <a:ext cx="433388" cy="288925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3995738" y="2060575"/>
            <a:ext cx="720725" cy="36036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2" name="Двойная стрелка влево/вправо 31"/>
          <p:cNvSpPr/>
          <p:nvPr/>
        </p:nvSpPr>
        <p:spPr>
          <a:xfrm>
            <a:off x="6732588" y="3789363"/>
            <a:ext cx="431800" cy="28733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3" name="Скругленная прямоугольная выноска 32">
            <a:hlinkClick r:id="rId5" action="ppaction://hlinksldjump"/>
          </p:cNvPr>
          <p:cNvSpPr/>
          <p:nvPr/>
        </p:nvSpPr>
        <p:spPr>
          <a:xfrm>
            <a:off x="4572000" y="4724400"/>
            <a:ext cx="4248150" cy="1873250"/>
          </a:xfrm>
          <a:prstGeom prst="wedgeRoundRectCallout">
            <a:avLst>
              <a:gd name="adj1" fmla="val 6365"/>
              <a:gd name="adj2" fmla="val -8414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9474" name="TextBox 33"/>
          <p:cNvSpPr txBox="1">
            <a:spLocks noChangeArrowheads="1"/>
          </p:cNvSpPr>
          <p:nvPr/>
        </p:nvSpPr>
        <p:spPr bwMode="auto">
          <a:xfrm>
            <a:off x="7164388" y="3573463"/>
            <a:ext cx="1979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Arial Black" pitchFamily="34" charset="0"/>
              </a:rPr>
              <a:t>Внешкольная деятельность</a:t>
            </a:r>
          </a:p>
        </p:txBody>
      </p:sp>
      <p:sp>
        <p:nvSpPr>
          <p:cNvPr id="19475" name="TextBox 36"/>
          <p:cNvSpPr txBox="1">
            <a:spLocks noChangeArrowheads="1"/>
          </p:cNvSpPr>
          <p:nvPr/>
        </p:nvSpPr>
        <p:spPr bwMode="auto">
          <a:xfrm>
            <a:off x="468313" y="5229225"/>
            <a:ext cx="27352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/>
              <a:t>Как средство расширения общекультурного кругозора и формирования духовно-нравственных ценностей</a:t>
            </a:r>
          </a:p>
        </p:txBody>
      </p:sp>
      <p:sp>
        <p:nvSpPr>
          <p:cNvPr id="19476" name="TextBox 38"/>
          <p:cNvSpPr txBox="1">
            <a:spLocks noChangeArrowheads="1"/>
          </p:cNvSpPr>
          <p:nvPr/>
        </p:nvSpPr>
        <p:spPr bwMode="auto">
          <a:xfrm>
            <a:off x="4643438" y="4797425"/>
            <a:ext cx="4249737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400" b="1" dirty="0"/>
              <a:t>Как средство для создания условий для развития и реализации творческого потенциала, формирования коммуникативной культуры, навыков социализации, толерантного мировоззрения, воспитания нравственных качеств учащихся и формирования активной гражданской позиции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37457</TotalTime>
  <Words>871</Words>
  <Application>Microsoft Office PowerPoint</Application>
  <PresentationFormat>Экран (4:3)</PresentationFormat>
  <Paragraphs>128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Правовая культура личности</vt:lpstr>
      <vt:lpstr>Антикоррупционное образование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Teacher-21</cp:lastModifiedBy>
  <cp:revision>16</cp:revision>
  <cp:lastPrinted>2015-10-22T08:51:43Z</cp:lastPrinted>
  <dcterms:created xsi:type="dcterms:W3CDTF">2015-06-23T05:09:50Z</dcterms:created>
  <dcterms:modified xsi:type="dcterms:W3CDTF">2015-10-22T09:00:10Z</dcterms:modified>
</cp:coreProperties>
</file>