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2"/>
  </p:notesMasterIdLst>
  <p:sldIdLst>
    <p:sldId id="275" r:id="rId2"/>
    <p:sldId id="276" r:id="rId3"/>
    <p:sldId id="279" r:id="rId4"/>
    <p:sldId id="257" r:id="rId5"/>
    <p:sldId id="262" r:id="rId6"/>
    <p:sldId id="294" r:id="rId7"/>
    <p:sldId id="295" r:id="rId8"/>
    <p:sldId id="299" r:id="rId9"/>
    <p:sldId id="305" r:id="rId10"/>
    <p:sldId id="306" r:id="rId11"/>
    <p:sldId id="296" r:id="rId12"/>
    <p:sldId id="300" r:id="rId13"/>
    <p:sldId id="301" r:id="rId14"/>
    <p:sldId id="302" r:id="rId15"/>
    <p:sldId id="297" r:id="rId16"/>
    <p:sldId id="307" r:id="rId17"/>
    <p:sldId id="298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2" r:id="rId32"/>
    <p:sldId id="321" r:id="rId33"/>
    <p:sldId id="263" r:id="rId34"/>
    <p:sldId id="290" r:id="rId35"/>
    <p:sldId id="291" r:id="rId36"/>
    <p:sldId id="303" r:id="rId37"/>
    <p:sldId id="293" r:id="rId38"/>
    <p:sldId id="292" r:id="rId39"/>
    <p:sldId id="304" r:id="rId40"/>
    <p:sldId id="281" r:id="rId41"/>
    <p:sldId id="282" r:id="rId42"/>
    <p:sldId id="283" r:id="rId43"/>
    <p:sldId id="284" r:id="rId44"/>
    <p:sldId id="285" r:id="rId45"/>
    <p:sldId id="286" r:id="rId46"/>
    <p:sldId id="287" r:id="rId47"/>
    <p:sldId id="288" r:id="rId48"/>
    <p:sldId id="289" r:id="rId49"/>
    <p:sldId id="274" r:id="rId50"/>
    <p:sldId id="323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47435-76F9-4EED-8F5A-A6F587B90043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914F4-1157-421D-9955-948490C14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914F4-1157-421D-9955-948490C14BE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1302A-CD08-4942-849D-41BC3525A633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F1A4-C9E6-4C22-9C74-71789804D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0C5B9-8F76-4990-B2FE-3A0216125D3B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8B0B-C239-48F0-BB2F-C7E0CB220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C4C17-8DE8-4BB6-AD49-DF7918DE3EA1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66457-4F90-4698-9546-9998BA704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E584B-BD26-4AB3-A40E-92A668F2FC80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D050D-41E8-4068-B117-7BB225BF0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6B4DB-EDCE-4D6D-9A5C-0E76A1D17931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D17BD-E33D-4006-AA05-E3B238E87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87DD5-6886-4E2B-BA31-892BDD123E0B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A29CC-D102-43CC-8C15-D8FCB20F3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78D12-04A5-4810-B674-F58E21CFA61A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65FAC-7995-43C1-962F-C7E724B45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4C744-B861-467A-BF3A-216C14460F50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DEF5C-B16A-4A3B-896F-E340D87EC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4C650-5E60-4E27-BD27-36D211998C34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0708-C615-40D4-A86F-A025346C9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D05F6-C8AD-4B1B-BA13-9559C763B3B2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8AA33-DC12-4DEF-AA36-F50207BEE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765A0-0A19-4ABF-81DF-91AE2858F1DF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FDC5D-7BE0-4264-BDB0-4FC0BC69C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9F437-C89D-43DE-8459-C43DFEF0470D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FE146D-D39E-4EED-A376-AFE477A44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09" r:id="rId2"/>
    <p:sldLayoutId id="2147483716" r:id="rId3"/>
    <p:sldLayoutId id="2147483710" r:id="rId4"/>
    <p:sldLayoutId id="2147483717" r:id="rId5"/>
    <p:sldLayoutId id="2147483711" r:id="rId6"/>
    <p:sldLayoutId id="2147483712" r:id="rId7"/>
    <p:sldLayoutId id="2147483718" r:id="rId8"/>
    <p:sldLayoutId id="2147483719" r:id="rId9"/>
    <p:sldLayoutId id="2147483713" r:id="rId10"/>
    <p:sldLayoutId id="21474837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0" y="500063"/>
            <a:ext cx="6429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latin typeface="Arial" pitchFamily="34" charset="0"/>
              </a:rPr>
              <a:t>              </a:t>
            </a:r>
            <a:endParaRPr lang="ru-RU" sz="1200" b="1">
              <a:latin typeface="Arial" pitchFamily="34" charset="0"/>
            </a:endParaRPr>
          </a:p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200">
                <a:latin typeface="Arial" pitchFamily="34" charset="0"/>
              </a:rPr>
              <a:t> </a:t>
            </a:r>
            <a:endParaRPr lang="ru-RU"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124744"/>
            <a:ext cx="6336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solidFill>
                  <a:schemeClr val="bg2">
                    <a:lumMod val="10000"/>
                  </a:schemeClr>
                </a:solidFill>
              </a:rPr>
              <a:t>Деятельностный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</a:rPr>
              <a:t> подход при обучении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на уроках физики</a:t>
            </a:r>
            <a:endParaRPr lang="ru-RU" sz="4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5373216"/>
            <a:ext cx="5148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Учитель физики ГБОУ СОШ №692 </a:t>
            </a:r>
            <a:r>
              <a:rPr lang="ru-RU" sz="2400" dirty="0" err="1" smtClean="0"/>
              <a:t>Боглачева</a:t>
            </a:r>
            <a:r>
              <a:rPr lang="ru-RU" sz="2400" dirty="0" smtClean="0"/>
              <a:t> Елена Викторовна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323528" y="332656"/>
            <a:ext cx="838842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Опрос-итог.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конце урока задаю вопросы, побуждающие к рефлексии. Такие, как: «Что на уроке было главным?»; «Что было интересным?»; «Что новое вы сегодня узнали и чему научились?». Высказываю при этом и собственное мнение.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2" descr="http://im0-tub-ru.yandex.net/i?id=f8b0ca0331740ed5c6462c81343d8732-11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221088"/>
            <a:ext cx="3240360" cy="2430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83568" y="908720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Мои примеры. </a:t>
            </a:r>
          </a:p>
          <a:p>
            <a:pPr algn="ctr"/>
            <a:endParaRPr lang="ru-RU" sz="3600" b="1" dirty="0" smtClean="0"/>
          </a:p>
          <a:p>
            <a:pPr algn="ctr">
              <a:lnSpc>
                <a:spcPct val="150000"/>
              </a:lnSpc>
            </a:pPr>
            <a:r>
              <a:rPr lang="ru-RU" sz="3600" dirty="0" smtClean="0"/>
              <a:t>Ученики предлагают свои примеры к новому материалу, придуманные ими свои задачи, возможно, и примеры применения изученного материала.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771527"/>
            <a:ext cx="70567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 НАДО ПРЕДПРИНЯТЬ, ЧТОБЫ ВЕСНОЙ, КОГДА ТАЕТ СНЕГ , НЕ ЗАСТРЯТЬ НА МАШИНЕ ПО ДОРОГЕ НА ДАЧУ?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http://im2-tub-ru.yandex.net/i?id=2cff94a4be50ee66383b3fb0eb29cb52-6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437112"/>
            <a:ext cx="2784309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821317"/>
            <a:ext cx="7056784" cy="331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C00000"/>
                </a:solidFill>
              </a:rPr>
              <a:t>КАКИМИ КНОПКАМИ ЛУЧШЕ ПРИКРЕПИТЬ ПОЗДРАВЛЕНИЕ С 8 МАРТА НА ДОСКУ ОБЪЯВЛЕНИЙ?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5058" name="Picture 2" descr="http://im3-tub-ru.yandex.net/i?id=5ca1cdf8db2156af6911c2b3200cb43f-9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509120"/>
            <a:ext cx="1962150" cy="1428750"/>
          </a:xfrm>
          <a:prstGeom prst="rect">
            <a:avLst/>
          </a:prstGeom>
          <a:noFill/>
        </p:spPr>
      </p:pic>
      <p:pic>
        <p:nvPicPr>
          <p:cNvPr id="45060" name="Picture 4" descr="http://im2-tub-ru.yandex.net/i?id=c85a5b2b42ebc8fe17851d704f34c107-2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5212" y="4603653"/>
            <a:ext cx="1905000" cy="1428750"/>
          </a:xfrm>
          <a:prstGeom prst="rect">
            <a:avLst/>
          </a:prstGeom>
          <a:noFill/>
        </p:spPr>
      </p:pic>
      <p:pic>
        <p:nvPicPr>
          <p:cNvPr id="45062" name="Picture 6" descr="Помогите ТООНС Пожалюста , Pag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437112"/>
            <a:ext cx="2318657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821318"/>
            <a:ext cx="7056784" cy="331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МОЖЕТ ЛИ ПЕРВОКЛАССНИК ПОКАЧАТЬСЯ НА КАЧЕЛИ С ВАЛУЕВЫМ?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 descr="http://im3-tub-ru.yandex.net/i?id=5620c7f5c880124bd5c556844aa2e75f-86-14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789040"/>
            <a:ext cx="295232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2204864"/>
            <a:ext cx="8280920" cy="1828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FF0000"/>
                </a:solidFill>
              </a:rPr>
              <a:t>Приемы коллективной учебной деятельности</a:t>
            </a:r>
            <a:r>
              <a:rPr lang="ru-RU" sz="2000" b="1" dirty="0" smtClean="0">
                <a:solidFill>
                  <a:srgbClr val="FF0000"/>
                </a:solidFill>
              </a:rPr>
              <a:t>.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47664" y="2492896"/>
            <a:ext cx="68925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Организация работы в группах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97346"/>
            <a:ext cx="849694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u="sng" dirty="0" smtClean="0"/>
          </a:p>
          <a:p>
            <a:pPr algn="ctr"/>
            <a:r>
              <a:rPr lang="ru-RU" sz="2800" u="sng" dirty="0" smtClean="0"/>
              <a:t>Группы </a:t>
            </a:r>
            <a:r>
              <a:rPr lang="ru-RU" sz="2800" u="sng" dirty="0" smtClean="0"/>
              <a:t>получают одно и то же задание.</a:t>
            </a:r>
            <a:r>
              <a:rPr lang="ru-RU" sz="2800" dirty="0" smtClean="0"/>
              <a:t> </a:t>
            </a:r>
            <a:endParaRPr lang="ru-RU" sz="2800" dirty="0" smtClean="0"/>
          </a:p>
          <a:p>
            <a:pPr algn="ctr"/>
            <a:endParaRPr lang="en-US" sz="2400" dirty="0" smtClean="0"/>
          </a:p>
          <a:p>
            <a:pPr algn="just">
              <a:lnSpc>
                <a:spcPct val="150000"/>
              </a:lnSpc>
            </a:pPr>
            <a:r>
              <a:rPr lang="ru-RU" sz="2800" dirty="0" smtClean="0"/>
              <a:t>В </a:t>
            </a:r>
            <a:r>
              <a:rPr lang="ru-RU" sz="2800" dirty="0" smtClean="0"/>
              <a:t>зависимости от типа задания работы группы могут быть или сданы на проверку учителю, или спикер одной из групп представляет результаты работы, а другие ученики его дополняют или опровергают.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9734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Понятие </a:t>
            </a:r>
            <a:r>
              <a:rPr lang="ru-RU" sz="2400" dirty="0" smtClean="0"/>
              <a:t>«плотность» </a:t>
            </a:r>
            <a:r>
              <a:rPr lang="ru-RU" sz="2400" dirty="0" smtClean="0"/>
              <a:t>можно ввести </a:t>
            </a:r>
            <a:r>
              <a:rPr lang="ru-RU" sz="2400" dirty="0" smtClean="0"/>
              <a:t>следующим образом: группам раздаются куски пластилина, дается задание измерить их массу и объем как можно точнее. У каждой группы – свой кусок, отличающийся величиной. По мере выполнения работы группы заносят результат в таблицу. Вопрос – «Какие можно сделать выводы?». В обсуждение включаются все. Группы работают: прибавляют, отнимают, делят… Наконец возникает догадка: масса, деленная на объем, дает число, примерно одинаковое почти у всех групп. Вот тут будет целесообразно ввести понятие «плотность». В данном случае оно будет осознано как научное понятие, а не просто величина, зачем-то кем-то выдуманная</a:t>
            </a:r>
            <a:endParaRPr lang="ru-RU" sz="2400" dirty="0"/>
          </a:p>
        </p:txBody>
      </p:sp>
      <p:pic>
        <p:nvPicPr>
          <p:cNvPr id="1026" name="Picture 2" descr="http://im2-tub-ru.yandex.net/i?id=ab9f5772e19ee1ec2e27d903a21cb4dc-4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157192"/>
            <a:ext cx="2200275" cy="1428750"/>
          </a:xfrm>
          <a:prstGeom prst="rect">
            <a:avLst/>
          </a:prstGeom>
          <a:noFill/>
        </p:spPr>
      </p:pic>
      <p:pic>
        <p:nvPicPr>
          <p:cNvPr id="1030" name="Picture 6" descr="http://im2-tub-ru.yandex.net/i?id=0127e3dfa3d09ee7334ebafc9fd7f2dc-33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5157192"/>
            <a:ext cx="23526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15616" y="1412776"/>
            <a:ext cx="66967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/>
              <a:t> </a:t>
            </a:r>
            <a:r>
              <a:rPr lang="ru-RU" sz="2800" u="sng" dirty="0" smtClean="0"/>
              <a:t>Каждая из групп может «штурмовать» свою задачу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 algn="ctr">
              <a:lnSpc>
                <a:spcPct val="150000"/>
              </a:lnSpc>
            </a:pPr>
            <a:endParaRPr lang="ru-RU" sz="2800" dirty="0" smtClean="0"/>
          </a:p>
          <a:p>
            <a:pPr algn="ctr">
              <a:lnSpc>
                <a:spcPct val="150000"/>
              </a:lnSpc>
            </a:pPr>
            <a:r>
              <a:rPr lang="ru-RU" sz="2800" dirty="0" smtClean="0"/>
              <a:t>Лучше </a:t>
            </a:r>
            <a:r>
              <a:rPr lang="ru-RU" sz="2800" dirty="0" smtClean="0"/>
              <a:t>все задачи объединить одной общей темой.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0" y="500063"/>
            <a:ext cx="6429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latin typeface="Arial" pitchFamily="34" charset="0"/>
              </a:rPr>
              <a:t>              </a:t>
            </a:r>
            <a:endParaRPr lang="ru-RU" sz="1200" b="1">
              <a:latin typeface="Arial" pitchFamily="34" charset="0"/>
            </a:endParaRPr>
          </a:p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200">
                <a:latin typeface="Arial" pitchFamily="34" charset="0"/>
              </a:rPr>
              <a:t> </a:t>
            </a:r>
            <a:endParaRPr lang="ru-RU"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653136"/>
            <a:ext cx="8352928" cy="210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1313" algn="ctr">
              <a:spcBef>
                <a:spcPts val="10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>
                <a:latin typeface="Arial Rounded MT Bold" pitchFamily="34" charset="0"/>
                <a:cs typeface="Aharoni" pitchFamily="2" charset="-79"/>
              </a:rPr>
              <a:t>Принципиальное отличие</a:t>
            </a:r>
            <a:br>
              <a:rPr lang="ru-RU" sz="2400" dirty="0" smtClean="0">
                <a:latin typeface="Arial Rounded MT Bold" pitchFamily="34" charset="0"/>
                <a:cs typeface="Aharoni" pitchFamily="2" charset="-79"/>
              </a:rPr>
            </a:br>
            <a:r>
              <a:rPr lang="ru-RU" sz="2400" dirty="0" smtClean="0">
                <a:latin typeface="Arial Rounded MT Bold" pitchFamily="34" charset="0"/>
                <a:cs typeface="Aharoni" pitchFamily="2" charset="-79"/>
              </a:rPr>
              <a:t>стандартов нового поколения от предыдущих –</a:t>
            </a:r>
          </a:p>
          <a:p>
            <a:pPr indent="-341313" algn="ctr">
              <a:spcBef>
                <a:spcPts val="10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>
                <a:latin typeface="Arial Rounded MT Bold" pitchFamily="34" charset="0"/>
                <a:cs typeface="Aharoni" pitchFamily="2" charset="-79"/>
              </a:rPr>
              <a:t> переход от «</a:t>
            </a:r>
            <a:r>
              <a:rPr lang="ru-RU" sz="2400" dirty="0" err="1" smtClean="0">
                <a:latin typeface="Arial Rounded MT Bold" pitchFamily="34" charset="0"/>
                <a:cs typeface="Aharoni" pitchFamily="2" charset="-79"/>
              </a:rPr>
              <a:t>знаниевой</a:t>
            </a:r>
            <a:r>
              <a:rPr lang="ru-RU" sz="2400" dirty="0" smtClean="0">
                <a:latin typeface="Arial Rounded MT Bold" pitchFamily="34" charset="0"/>
                <a:cs typeface="Aharoni" pitchFamily="2" charset="-79"/>
              </a:rPr>
              <a:t>» парадигмы к</a:t>
            </a:r>
          </a:p>
          <a:p>
            <a:pPr indent="-341313" algn="ctr">
              <a:spcBef>
                <a:spcPts val="10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>
                <a:latin typeface="Arial Rounded MT Bold" pitchFamily="34" charset="0"/>
                <a:cs typeface="Aharoni" pitchFamily="2" charset="-79"/>
              </a:rPr>
              <a:t>«</a:t>
            </a:r>
            <a:r>
              <a:rPr lang="ru-RU" sz="2400" dirty="0" err="1" smtClean="0">
                <a:latin typeface="Arial Rounded MT Bold" pitchFamily="34" charset="0"/>
                <a:cs typeface="Aharoni" pitchFamily="2" charset="-79"/>
              </a:rPr>
              <a:t>деятельностной</a:t>
            </a:r>
            <a:r>
              <a:rPr lang="ru-RU" sz="2400" dirty="0" smtClean="0">
                <a:latin typeface="Arial Rounded MT Bold" pitchFamily="34" charset="0"/>
                <a:cs typeface="Aharoni" pitchFamily="2" charset="-79"/>
              </a:rPr>
              <a:t>»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620688"/>
            <a:ext cx="849694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cs typeface="Times New Roman" pitchFamily="18" charset="0"/>
              </a:rPr>
              <a:t>Современная школа</a:t>
            </a:r>
          </a:p>
          <a:p>
            <a:endParaRPr lang="ru-RU" dirty="0"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+mn-lt"/>
                <a:cs typeface="Times New Roman" pitchFamily="18" charset="0"/>
              </a:rPr>
              <a:t>Все </a:t>
            </a:r>
            <a:r>
              <a:rPr lang="ru-RU" sz="2400" dirty="0">
                <a:latin typeface="+mn-lt"/>
                <a:cs typeface="Times New Roman" pitchFamily="18" charset="0"/>
              </a:rPr>
              <a:t>изменения и инновации в образовании обусловлены новыми требованиями к современной школе. </a:t>
            </a:r>
            <a:r>
              <a:rPr lang="ru-RU" sz="2400" dirty="0" smtClean="0">
                <a:latin typeface="+mn-lt"/>
                <a:cs typeface="Times New Roman" pitchFamily="18" charset="0"/>
              </a:rPr>
              <a:t>Федеральными </a:t>
            </a:r>
            <a:r>
              <a:rPr lang="ru-RU" sz="2400" dirty="0">
                <a:latin typeface="+mn-lt"/>
                <a:cs typeface="Times New Roman" pitchFamily="18" charset="0"/>
              </a:rPr>
              <a:t>государственными образовательными стандартами начального и основного общего образования (ФГОС), утвержденными приказами Министерства образования и науки России от  06.10.2009 № 373 и от 17. 12. 2010 №1897 -  обозначен социальный заказ, </a:t>
            </a:r>
            <a:r>
              <a:rPr lang="ru-RU" sz="2400" dirty="0" smtClean="0">
                <a:latin typeface="+mn-lt"/>
                <a:cs typeface="Times New Roman" pitchFamily="18" charset="0"/>
              </a:rPr>
              <a:t>который </a:t>
            </a:r>
            <a:r>
              <a:rPr lang="ru-RU" sz="2400" dirty="0">
                <a:latin typeface="+mn-lt"/>
                <a:cs typeface="Times New Roman" pitchFamily="18" charset="0"/>
              </a:rPr>
              <a:t>необходимо выполнить современной школе.</a:t>
            </a:r>
            <a:endParaRPr lang="ru-RU" sz="2400" dirty="0">
              <a:latin typeface="+mn-lt"/>
            </a:endParaRPr>
          </a:p>
        </p:txBody>
      </p:sp>
      <p:pic>
        <p:nvPicPr>
          <p:cNvPr id="31746" name="Picture 2" descr="http://im2-tub-ru.yandex.net/i?id=94dcbf0e7e62b9eaa2b1f93408c61b01-5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7112"/>
            <a:ext cx="1209675" cy="1428750"/>
          </a:xfrm>
          <a:prstGeom prst="rect">
            <a:avLst/>
          </a:prstGeom>
          <a:noFill/>
        </p:spPr>
      </p:pic>
      <p:pic>
        <p:nvPicPr>
          <p:cNvPr id="31748" name="Picture 4" descr="http://im2-tub-ru.yandex.net/i?id=792597be50a62004a389c2ab33f0a155-48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29250"/>
            <a:ext cx="13525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39552" y="3633991"/>
            <a:ext cx="77403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Лестницы, особенно каменно- цементные, очень опасны в пору гололеда. Предложите идеи, которые позволяют уменьшить травматизм.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227" name="Picture 3" descr="http://im3-tub-ru.yandex.net/i?id=9e2c1c0426f46fc4b99a709614bc484b-6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620688"/>
            <a:ext cx="3888432" cy="218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683568" y="3789040"/>
            <a:ext cx="77403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Предложите вид обуви, в которой безопасно ходить в гололед.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8" name="Picture 2" descr="http://im0-tub-ru.yandex.net/i?id=b39ef306b348c34dafd8d0d0a67f3da3-5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48679"/>
            <a:ext cx="3024336" cy="2871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39552" y="3831433"/>
            <a:ext cx="77403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Гололед – причина огромного числа автомобильных аварий. Предложите способы уменьшить аварийность.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://im1-tub-ru.yandex.net/i?id=c10f5e4f0996be210b4f2f8147aa5c1b-09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692696"/>
            <a:ext cx="463587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467544" y="167443"/>
            <a:ext cx="774035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Главная цель – наработать как можно больше возможных решений. В том числе тех, которые, на первый взгляд, кажутся «дикими». Все высказанные идеи группа рассматривает критически. При этом придерживается основного правила: в каждой идее желательно найти что-то полезное, рациональное зерно, возможность усовершенствовать эту идею или хотя бы применить в других условиях. Группа отбирает от 2 до 5 интересных решений и выбирает спикера, который представляет их классу.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95536" y="363915"/>
            <a:ext cx="856895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Лови ошибку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Ученики ищут ошибку группой, спорят, совещаются… Придя к определенному мнению, группа выбирает спикера. Спикер передает результаты учителю или оглашает задание и результат его решения перед всем классом. Чтобы обсуждение не затянулось, нужно заранее определить на него время. Например, дается серия формул или формулировок, среди которых есть как правильные, так и неправильные. Задача группы – найти неправильные, доказать их неправильность и заменить верными.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95536" y="1102579"/>
            <a:ext cx="85689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3200" u="sng" dirty="0" smtClean="0"/>
              <a:t>Своя </a:t>
            </a:r>
            <a:r>
              <a:rPr lang="ru-RU" sz="3200" u="sng" dirty="0" smtClean="0"/>
              <a:t>опора. </a:t>
            </a:r>
            <a:endParaRPr lang="ru-RU" sz="3200" u="sng" dirty="0" smtClean="0"/>
          </a:p>
          <a:p>
            <a:pPr lvl="0" algn="ctr"/>
            <a:endParaRPr lang="ru-RU" sz="3200" u="sng" dirty="0" smtClean="0"/>
          </a:p>
          <a:p>
            <a:pPr lvl="0" algn="ctr"/>
            <a:r>
              <a:rPr lang="ru-RU" sz="3200" dirty="0" smtClean="0"/>
              <a:t>   а</a:t>
            </a:r>
            <a:r>
              <a:rPr lang="ru-RU" sz="3200" dirty="0" smtClean="0"/>
              <a:t>) Группа составляет опорный конспект урока или темы на листе большого </a:t>
            </a:r>
            <a:r>
              <a:rPr lang="ru-RU" sz="3200" dirty="0" smtClean="0"/>
              <a:t>формата.</a:t>
            </a:r>
          </a:p>
          <a:p>
            <a:pPr lvl="0" algn="ctr"/>
            <a:r>
              <a:rPr lang="ru-RU" sz="3200" dirty="0" smtClean="0"/>
              <a:t>б</a:t>
            </a:r>
            <a:r>
              <a:rPr lang="ru-RU" sz="3200" dirty="0" smtClean="0"/>
              <a:t>) Несколько сильных учеников становятся тренерами. Класс разбивается на группы, с каждой из них по своему опорному конспекту работает такой тренер. После работы в отведенное время над определенной темой тренеры меняют группы и процесс повторяется.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539552" y="2217102"/>
            <a:ext cx="7524328" cy="183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Приемы игровой учебной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деятельности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314325" cy="29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683568" y="908720"/>
            <a:ext cx="752432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Логическая цепочка.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Ученики соревнуются, выполняя по очереди действия в соответствии с определенным правилом, когда всякое последующее действие зависит от предыдущего. Например, каждый участник должен написать формулу, выражающую одну из физических величин из правой части предыдущей формулы.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314325" cy="29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043608" y="346278"/>
            <a:ext cx="648072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latinLnBrk="1"/>
            <a:endParaRPr lang="ru-RU" sz="3200" dirty="0" smtClean="0"/>
          </a:p>
          <a:p>
            <a:pPr algn="ctr" latinLnBrk="1"/>
            <a:r>
              <a:rPr lang="ru-RU" sz="3200" dirty="0" smtClean="0"/>
              <a:t>Цепочка </a:t>
            </a:r>
            <a:r>
              <a:rPr lang="ru-RU" sz="3200" dirty="0" smtClean="0"/>
              <a:t>может выглядеть так: </a:t>
            </a:r>
            <a:endParaRPr lang="ru-RU" sz="3200" dirty="0" smtClean="0"/>
          </a:p>
          <a:p>
            <a:pPr algn="ctr" latinLnBrk="1"/>
            <a:endParaRPr lang="ru-RU" sz="3200" dirty="0" smtClean="0"/>
          </a:p>
          <a:p>
            <a:pPr latinLnBrk="1"/>
            <a:endParaRPr lang="ru-RU" sz="2800" dirty="0" smtClean="0"/>
          </a:p>
          <a:p>
            <a:pPr latinLnBrk="1"/>
            <a:r>
              <a:rPr lang="ru-RU" sz="2800" b="1" dirty="0" err="1" smtClean="0">
                <a:solidFill>
                  <a:srgbClr val="FF0000"/>
                </a:solidFill>
              </a:rPr>
              <a:t>F=ma</a:t>
            </a:r>
            <a:r>
              <a:rPr lang="ru-RU" sz="2800" b="1" dirty="0" smtClean="0">
                <a:solidFill>
                  <a:srgbClr val="FF0000"/>
                </a:solidFill>
              </a:rPr>
              <a:t>   →    </a:t>
            </a:r>
            <a:r>
              <a:rPr lang="ru-RU" sz="2800" b="1" dirty="0" err="1" smtClean="0">
                <a:solidFill>
                  <a:srgbClr val="FF0000"/>
                </a:solidFill>
              </a:rPr>
              <a:t>a</a:t>
            </a:r>
            <a:r>
              <a:rPr lang="ru-RU" sz="2800" b="1" dirty="0" smtClean="0">
                <a:solidFill>
                  <a:srgbClr val="FF0000"/>
                </a:solidFill>
              </a:rPr>
              <a:t> = ∆V/∆ </a:t>
            </a:r>
            <a:r>
              <a:rPr lang="ru-RU" sz="2800" b="1" dirty="0" err="1" smtClean="0">
                <a:solidFill>
                  <a:srgbClr val="FF0000"/>
                </a:solidFill>
              </a:rPr>
              <a:t>t</a:t>
            </a:r>
            <a:r>
              <a:rPr lang="ru-RU" sz="2800" b="1" dirty="0" smtClean="0">
                <a:solidFill>
                  <a:srgbClr val="FF0000"/>
                </a:solidFill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</a:rPr>
              <a:t>→ </a:t>
            </a:r>
            <a:r>
              <a:rPr lang="ru-RU" sz="2800" b="1" dirty="0" smtClean="0">
                <a:solidFill>
                  <a:srgbClr val="FF0000"/>
                </a:solidFill>
              </a:rPr>
              <a:t>   </a:t>
            </a:r>
            <a:r>
              <a:rPr lang="ru-RU" sz="2800" b="1" dirty="0" err="1" smtClean="0">
                <a:solidFill>
                  <a:srgbClr val="FF0000"/>
                </a:solidFill>
              </a:rPr>
              <a:t>t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=T </a:t>
            </a:r>
            <a:r>
              <a:rPr lang="ru-RU" sz="2800" b="1" dirty="0" err="1" smtClean="0">
                <a:solidFill>
                  <a:srgbClr val="FF0000"/>
                </a:solidFill>
              </a:rPr>
              <a:t>n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latinLnBrk="1"/>
            <a:endParaRPr lang="ru-RU" sz="2800" dirty="0" smtClean="0"/>
          </a:p>
          <a:p>
            <a:pPr latinLnBrk="1"/>
            <a:endParaRPr lang="ru-RU" sz="2800" dirty="0" smtClean="0"/>
          </a:p>
          <a:p>
            <a:pPr latinLnBrk="1"/>
            <a:endParaRPr lang="ru-RU" sz="2800" dirty="0" smtClean="0"/>
          </a:p>
          <a:p>
            <a:pPr latinLnBrk="1"/>
            <a:r>
              <a:rPr lang="ru-RU" sz="2800" dirty="0" smtClean="0"/>
              <a:t> </a:t>
            </a:r>
            <a:r>
              <a:rPr lang="en-US" sz="2800" dirty="0" smtClean="0"/>
              <a:t>F= </a:t>
            </a:r>
            <a:r>
              <a:rPr lang="en-US" sz="2800" dirty="0" err="1" smtClean="0"/>
              <a:t>qVB</a:t>
            </a:r>
            <a:r>
              <a:rPr lang="ru-RU" sz="2800" dirty="0" smtClean="0"/>
              <a:t>  </a:t>
            </a:r>
            <a:r>
              <a:rPr lang="en-US" sz="2800" dirty="0" smtClean="0"/>
              <a:t> </a:t>
            </a:r>
            <a:r>
              <a:rPr lang="en-US" sz="2800" dirty="0" smtClean="0"/>
              <a:t>→  q= it </a:t>
            </a:r>
            <a:r>
              <a:rPr lang="ru-RU" sz="2800" dirty="0" smtClean="0"/>
              <a:t>  </a:t>
            </a:r>
            <a:r>
              <a:rPr lang="en-US" sz="2800" dirty="0" smtClean="0"/>
              <a:t>→ </a:t>
            </a:r>
            <a:r>
              <a:rPr lang="ru-RU" sz="2800" dirty="0" smtClean="0"/>
              <a:t>  </a:t>
            </a:r>
            <a:r>
              <a:rPr lang="en-US" sz="2800" dirty="0" err="1" smtClean="0"/>
              <a:t>i</a:t>
            </a:r>
            <a:r>
              <a:rPr lang="en-US" sz="2800" dirty="0" smtClean="0"/>
              <a:t>=  U/R → </a:t>
            </a:r>
            <a:r>
              <a:rPr lang="ru-RU" sz="2800" dirty="0" smtClean="0"/>
              <a:t>     </a:t>
            </a:r>
          </a:p>
          <a:p>
            <a:pPr latinLnBrk="1"/>
            <a:endParaRPr lang="ru-RU" sz="2800" dirty="0" smtClean="0"/>
          </a:p>
          <a:p>
            <a:pPr latinLnBrk="1"/>
            <a:endParaRPr lang="ru-RU" sz="2800" dirty="0" smtClean="0"/>
          </a:p>
          <a:p>
            <a:pPr latinLnBrk="1"/>
            <a:r>
              <a:rPr lang="ru-RU" sz="2800" dirty="0" smtClean="0"/>
              <a:t>      →    </a:t>
            </a:r>
            <a:r>
              <a:rPr lang="en-US" sz="2800" dirty="0" smtClean="0"/>
              <a:t>R=</a:t>
            </a:r>
            <a:r>
              <a:rPr lang="en-US" sz="2800" dirty="0" err="1" smtClean="0"/>
              <a:t>ƿl</a:t>
            </a:r>
            <a:r>
              <a:rPr lang="en-US" sz="2800" dirty="0" smtClean="0"/>
              <a:t>/S → </a:t>
            </a:r>
            <a:r>
              <a:rPr lang="en-US" sz="2800" dirty="0" smtClean="0"/>
              <a:t>S=πr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/4 </a:t>
            </a:r>
            <a:r>
              <a:rPr lang="ru-RU" sz="2800" dirty="0" smtClean="0"/>
              <a:t>  </a:t>
            </a:r>
            <a:r>
              <a:rPr lang="en-US" sz="2800" dirty="0" smtClean="0"/>
              <a:t>→</a:t>
            </a:r>
            <a:r>
              <a:rPr lang="ru-RU" sz="2800" dirty="0" smtClean="0"/>
              <a:t>    </a:t>
            </a:r>
            <a:r>
              <a:rPr lang="en-US" sz="2800" dirty="0" smtClean="0"/>
              <a:t>T=2</a:t>
            </a:r>
            <a:r>
              <a:rPr lang="ru-RU" sz="2800" dirty="0" err="1" smtClean="0"/>
              <a:t>π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5157192"/>
            <a:ext cx="576064" cy="630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548680"/>
            <a:ext cx="77768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/>
              <a:t>”</a:t>
            </a:r>
            <a:r>
              <a:rPr lang="ru-RU" sz="3200" u="sng" dirty="0" smtClean="0"/>
              <a:t>Да” и “нет</a:t>
            </a:r>
            <a:r>
              <a:rPr lang="ru-RU" sz="3200" u="sng" dirty="0" smtClean="0"/>
              <a:t>”</a:t>
            </a:r>
          </a:p>
          <a:p>
            <a:pPr algn="ctr"/>
            <a:endParaRPr lang="ru-RU" sz="3200" u="sng" dirty="0" smtClean="0"/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 </a:t>
            </a:r>
            <a:r>
              <a:rPr lang="ru-RU" sz="3200" dirty="0" smtClean="0"/>
              <a:t>Загадываю нечто. Учащиеся пытаются найти ответ, задавая вопросы. На эти вопросы отвечаю только словами «да», «нет», «и да, и нет». Например, задумана формула. Какая? Или задумано физическое явление. Какое?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0" y="500063"/>
            <a:ext cx="6429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latin typeface="Arial" pitchFamily="34" charset="0"/>
              </a:rPr>
              <a:t>              </a:t>
            </a:r>
            <a:endParaRPr lang="ru-RU" sz="1200" b="1">
              <a:latin typeface="Arial" pitchFamily="34" charset="0"/>
            </a:endParaRPr>
          </a:p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200">
                <a:latin typeface="Arial" pitchFamily="34" charset="0"/>
              </a:rPr>
              <a:t> </a:t>
            </a:r>
            <a:endParaRPr lang="ru-RU"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836712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>
                <a:cs typeface="Times New Roman" pitchFamily="18" charset="0"/>
              </a:rPr>
              <a:t>Важнейшим компонентом новой модели школьного образования является ее ориентация на практические навыки, на формирование способности ученика реализовывать собственные проекты,  формирование умения учиться, изменение содержания обучения в контексте практических жизненных задач, системность образовательных траекторий, обучение в совместной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827584" y="1930355"/>
            <a:ext cx="7344816" cy="201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Приемы письменного контроля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908720"/>
            <a:ext cx="734481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err="1" smtClean="0"/>
              <a:t>Фактологический</a:t>
            </a:r>
            <a:r>
              <a:rPr lang="ru-RU" sz="2800" u="sng" dirty="0" smtClean="0"/>
              <a:t> диктант. </a:t>
            </a:r>
            <a:endParaRPr lang="ru-RU" sz="2800" u="sng" dirty="0" smtClean="0"/>
          </a:p>
          <a:p>
            <a:pPr algn="ctr"/>
            <a:endParaRPr lang="ru-RU" sz="2800" u="sng" dirty="0" smtClean="0"/>
          </a:p>
          <a:p>
            <a:pPr algn="ctr">
              <a:lnSpc>
                <a:spcPct val="150000"/>
              </a:lnSpc>
            </a:pPr>
            <a:r>
              <a:rPr lang="ru-RU" sz="2800" dirty="0" smtClean="0"/>
              <a:t>Такой </a:t>
            </a:r>
            <a:r>
              <a:rPr lang="ru-RU" sz="2800" dirty="0" smtClean="0"/>
              <a:t>диктант </a:t>
            </a:r>
            <a:r>
              <a:rPr lang="ru-RU" sz="2800" dirty="0" smtClean="0"/>
              <a:t>можно проводить </a:t>
            </a:r>
            <a:r>
              <a:rPr lang="ru-RU" sz="2800" dirty="0" smtClean="0"/>
              <a:t>по базовым вопросам (5-7 вопросов на вариант). В числе вопросов 1-2 – на повторение. Работа ведется в высоком темпе: здесь нет необходимости в размышлении, должна работать память.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484784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/>
              <a:t>Выборочный </a:t>
            </a:r>
            <a:r>
              <a:rPr lang="ru-RU" sz="2800" u="sng" dirty="0" smtClean="0"/>
              <a:t>контроль</a:t>
            </a:r>
          </a:p>
          <a:p>
            <a:pPr algn="ctr"/>
            <a:endParaRPr lang="ru-RU" sz="2800" u="sng" dirty="0" smtClean="0"/>
          </a:p>
          <a:p>
            <a:pPr>
              <a:lnSpc>
                <a:spcPct val="150000"/>
              </a:lnSpc>
            </a:pPr>
            <a:r>
              <a:rPr lang="ru-RU" sz="2800" dirty="0" smtClean="0"/>
              <a:t> </a:t>
            </a:r>
            <a:r>
              <a:rPr lang="ru-RU" sz="2800" dirty="0" smtClean="0"/>
              <a:t>– проверка работ учащихся выборочно. Чьи работы будут проверены, никто из пишущих не знает. Стараются все. Конечно же, такой способ проверки оговаривается заранее.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500063" y="2403682"/>
            <a:ext cx="7786687" cy="182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FF0000"/>
                </a:solidFill>
              </a:rPr>
              <a:t>Приемы повышения интереса к учебному материалу</a:t>
            </a:r>
            <a:endParaRPr lang="ru-RU" sz="28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1412776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Вопрос к тексту.</a:t>
            </a:r>
          </a:p>
          <a:p>
            <a:pPr algn="ctr"/>
            <a:endParaRPr lang="ru-RU" sz="3600" b="1" dirty="0" smtClean="0"/>
          </a:p>
          <a:p>
            <a:pPr algn="ctr">
              <a:lnSpc>
                <a:spcPct val="150000"/>
              </a:lnSpc>
            </a:pPr>
            <a:r>
              <a:rPr lang="ru-RU" sz="3600" dirty="0" smtClean="0"/>
              <a:t> Перед изучением текста перед учащимися ставлю задачу «Составить к тексту список вопросов». Часто оговариваю их минимальное число.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404664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Привлекательная цель. </a:t>
            </a:r>
          </a:p>
          <a:p>
            <a:pPr algn="ctr"/>
            <a:endParaRPr lang="ru-RU" sz="3600" b="1" dirty="0" smtClean="0"/>
          </a:p>
          <a:p>
            <a:pPr algn="ctr">
              <a:lnSpc>
                <a:spcPct val="150000"/>
              </a:lnSpc>
            </a:pPr>
            <a:r>
              <a:rPr lang="ru-RU" sz="3600" dirty="0" smtClean="0"/>
              <a:t>Ставлю перед учащимися простую, понятную и привлекательную цель, при достижении которой они волей-неволей выполняют и то учебное действие, которое планирует учитель.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3-tub-ru.yandex.net/i?id=c4d771976d52a7a03f09a65cc89a11ee-36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429250"/>
            <a:ext cx="1447800" cy="1428750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48f6916a7eb32b467742270aa2c9bb68-72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5157192"/>
            <a:ext cx="2581275" cy="1428750"/>
          </a:xfrm>
          <a:prstGeom prst="rect">
            <a:avLst/>
          </a:prstGeom>
          <a:noFill/>
        </p:spPr>
      </p:pic>
      <p:pic>
        <p:nvPicPr>
          <p:cNvPr id="1030" name="Picture 6" descr="http://im0-tub-ru.yandex.net/i?id=d0b6b1d01b7a287dbbdc15a019bc1264-59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88640"/>
            <a:ext cx="1905000" cy="1428750"/>
          </a:xfrm>
          <a:prstGeom prst="rect">
            <a:avLst/>
          </a:prstGeom>
          <a:noFill/>
        </p:spPr>
      </p:pic>
      <p:pic>
        <p:nvPicPr>
          <p:cNvPr id="1032" name="Picture 8" descr="http://im1-tub-ru.yandex.net/i?id=2da03c57a16797c41dd1988607479c44-29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1905000" cy="1428750"/>
          </a:xfrm>
          <a:prstGeom prst="rect">
            <a:avLst/>
          </a:prstGeom>
          <a:noFill/>
        </p:spPr>
      </p:pic>
      <p:pic>
        <p:nvPicPr>
          <p:cNvPr id="1034" name="Picture 10" descr="http://im1-tub-ru.yandex.net/i?id=37fe9a7c342f6a7476633d02de538e0f-116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5229200"/>
            <a:ext cx="2609850" cy="14287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1628800"/>
            <a:ext cx="8964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Пример. Цель учителя – показать серию экспериментов по действию Архимедовой силы. Перед учениками же я ставлю другую цель – научиться ставить опыты по определению Архимедовой силы с различными телами и жидкостями различной плотности</a:t>
            </a:r>
            <a:r>
              <a:rPr lang="ru-RU" sz="4000" dirty="0" smtClean="0"/>
              <a:t>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/>
              <a:t>Использование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периодической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печати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на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уроках</a:t>
            </a:r>
            <a:r>
              <a:rPr lang="en-US" sz="3600" b="1" dirty="0" smtClean="0"/>
              <a:t>. 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1772816"/>
            <a:ext cx="68762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 smtClean="0"/>
              <a:t>Из</a:t>
            </a:r>
            <a:r>
              <a:rPr lang="en-US" sz="2800" dirty="0" smtClean="0"/>
              <a:t> </a:t>
            </a:r>
            <a:r>
              <a:rPr lang="en-US" sz="3200" dirty="0" err="1" smtClean="0"/>
              <a:t>доступных</a:t>
            </a:r>
            <a:r>
              <a:rPr lang="en-US" sz="3200" dirty="0" smtClean="0"/>
              <a:t> </a:t>
            </a:r>
            <a:r>
              <a:rPr lang="en-US" sz="3200" dirty="0" err="1" smtClean="0"/>
              <a:t>источников</a:t>
            </a:r>
            <a:r>
              <a:rPr lang="en-US" sz="3200" dirty="0" smtClean="0"/>
              <a:t> в </a:t>
            </a:r>
            <a:r>
              <a:rPr lang="en-US" sz="3200" dirty="0" err="1" smtClean="0"/>
              <a:t>течение</a:t>
            </a:r>
            <a:r>
              <a:rPr lang="en-US" sz="3200" dirty="0" smtClean="0"/>
              <a:t> </a:t>
            </a:r>
            <a:r>
              <a:rPr lang="en-US" sz="3200" dirty="0" err="1" smtClean="0"/>
              <a:t>двух</a:t>
            </a:r>
            <a:r>
              <a:rPr lang="en-US" sz="3200" dirty="0" smtClean="0"/>
              <a:t> </a:t>
            </a:r>
            <a:r>
              <a:rPr lang="en-US" sz="3200" dirty="0" err="1" smtClean="0"/>
              <a:t>недель</a:t>
            </a:r>
            <a:r>
              <a:rPr lang="en-US" sz="3200" dirty="0" smtClean="0"/>
              <a:t> </a:t>
            </a:r>
            <a:r>
              <a:rPr lang="en-US" sz="3200" dirty="0" err="1" smtClean="0"/>
              <a:t>под</a:t>
            </a:r>
            <a:r>
              <a:rPr lang="ru-RU" sz="3200" dirty="0" smtClean="0"/>
              <a:t>о</a:t>
            </a:r>
            <a:r>
              <a:rPr lang="en-US" sz="3200" dirty="0" smtClean="0"/>
              <a:t>б</a:t>
            </a:r>
            <a:r>
              <a:rPr lang="ru-RU" sz="3200" dirty="0" smtClean="0"/>
              <a:t>рать</a:t>
            </a:r>
            <a:r>
              <a:rPr lang="en-US" sz="3200" dirty="0" smtClean="0"/>
              <a:t> </a:t>
            </a:r>
            <a:r>
              <a:rPr lang="en-US" sz="3200" dirty="0" err="1" smtClean="0"/>
              <a:t>информацию</a:t>
            </a:r>
            <a:r>
              <a:rPr lang="en-US" sz="3200" dirty="0" smtClean="0"/>
              <a:t> </a:t>
            </a:r>
            <a:r>
              <a:rPr lang="en-US" sz="3200" dirty="0" err="1" smtClean="0"/>
              <a:t>об</a:t>
            </a:r>
            <a:r>
              <a:rPr lang="en-US" sz="3200" dirty="0" smtClean="0"/>
              <a:t> </a:t>
            </a:r>
            <a:r>
              <a:rPr lang="en-US" sz="3200" dirty="0" err="1" smtClean="0"/>
              <a:t>использовании</a:t>
            </a:r>
            <a:r>
              <a:rPr lang="en-US" sz="3200" dirty="0" smtClean="0"/>
              <a:t>… (</a:t>
            </a:r>
            <a:r>
              <a:rPr lang="en-US" sz="3200" dirty="0" err="1" smtClean="0"/>
              <a:t>например</a:t>
            </a:r>
            <a:r>
              <a:rPr lang="en-US" sz="3200" dirty="0" smtClean="0"/>
              <a:t>, </a:t>
            </a:r>
            <a:r>
              <a:rPr lang="en-US" sz="3200" dirty="0" err="1" smtClean="0"/>
              <a:t>лазеров</a:t>
            </a:r>
            <a:r>
              <a:rPr lang="en-US" sz="3200" dirty="0" smtClean="0"/>
              <a:t> в </a:t>
            </a:r>
            <a:r>
              <a:rPr lang="en-US" sz="3200" dirty="0" err="1" smtClean="0"/>
              <a:t>современной</a:t>
            </a:r>
            <a:r>
              <a:rPr lang="en-US" sz="3200" dirty="0" smtClean="0"/>
              <a:t> </a:t>
            </a:r>
            <a:r>
              <a:rPr lang="en-US" sz="3200" dirty="0" err="1" smtClean="0"/>
              <a:t>жизни</a:t>
            </a:r>
            <a:r>
              <a:rPr lang="en-US" sz="3200" dirty="0" smtClean="0"/>
              <a:t>). </a:t>
            </a:r>
            <a:r>
              <a:rPr lang="en-US" sz="3200" dirty="0" err="1" smtClean="0"/>
              <a:t>На</a:t>
            </a:r>
            <a:r>
              <a:rPr lang="en-US" sz="3200" dirty="0" smtClean="0"/>
              <a:t> </a:t>
            </a:r>
            <a:r>
              <a:rPr lang="en-US" sz="3200" dirty="0" err="1" smtClean="0"/>
              <a:t>основе</a:t>
            </a:r>
            <a:r>
              <a:rPr lang="en-US" sz="3200" dirty="0" smtClean="0"/>
              <a:t> </a:t>
            </a:r>
            <a:r>
              <a:rPr lang="en-US" sz="3200" dirty="0" err="1" smtClean="0"/>
              <a:t>подобранного</a:t>
            </a:r>
            <a:r>
              <a:rPr lang="en-US" sz="3200" dirty="0" smtClean="0"/>
              <a:t> </a:t>
            </a:r>
            <a:r>
              <a:rPr lang="en-US" sz="3200" dirty="0" err="1" smtClean="0"/>
              <a:t>материала</a:t>
            </a:r>
            <a:r>
              <a:rPr lang="en-US" sz="3200" dirty="0" smtClean="0"/>
              <a:t> </a:t>
            </a:r>
            <a:r>
              <a:rPr lang="en-US" sz="3200" dirty="0" err="1" smtClean="0"/>
              <a:t>состав</a:t>
            </a:r>
            <a:r>
              <a:rPr lang="ru-RU" sz="3200" dirty="0" err="1" smtClean="0"/>
              <a:t>ить</a:t>
            </a:r>
            <a:r>
              <a:rPr lang="en-US" sz="3200" dirty="0" smtClean="0"/>
              <a:t> </a:t>
            </a:r>
            <a:r>
              <a:rPr lang="en-US" sz="3200" dirty="0" err="1" smtClean="0"/>
              <a:t>структурную</a:t>
            </a:r>
            <a:r>
              <a:rPr lang="en-US" sz="3200" dirty="0" smtClean="0"/>
              <a:t> </a:t>
            </a:r>
            <a:r>
              <a:rPr lang="en-US" sz="3200" dirty="0" err="1" smtClean="0"/>
              <a:t>схему</a:t>
            </a:r>
            <a:endParaRPr lang="ru-RU" sz="2800" dirty="0"/>
          </a:p>
        </p:txBody>
      </p:sp>
      <p:pic>
        <p:nvPicPr>
          <p:cNvPr id="6146" name="Picture 2" descr="http://im2-tub-ru.yandex.net/i?id=4326e0d8db0e9bf90d8138e11f7d2a10-1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04664"/>
            <a:ext cx="1352550" cy="1428750"/>
          </a:xfrm>
          <a:prstGeom prst="rect">
            <a:avLst/>
          </a:prstGeom>
          <a:noFill/>
        </p:spPr>
      </p:pic>
      <p:pic>
        <p:nvPicPr>
          <p:cNvPr id="6148" name="Picture 4" descr="http://malush.dp.ua/wp-content/uploads/2011/11/socyalnaja-s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24250"/>
            <a:ext cx="2219325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260648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Поймай ошибку.</a:t>
            </a:r>
          </a:p>
          <a:p>
            <a:pPr algn="ctr"/>
            <a:endParaRPr lang="ru-RU" sz="3600" b="1" dirty="0" smtClean="0"/>
          </a:p>
          <a:p>
            <a:pPr algn="ctr">
              <a:lnSpc>
                <a:spcPct val="150000"/>
              </a:lnSpc>
            </a:pPr>
            <a:r>
              <a:rPr lang="ru-RU" sz="3200" b="1" dirty="0" smtClean="0"/>
              <a:t> </a:t>
            </a:r>
            <a:r>
              <a:rPr lang="ru-RU" sz="3200" dirty="0" smtClean="0"/>
              <a:t>Заранее предупреждаю учащихся о том, что при объяснении материала учитель будет допускать ошибки. Договариваюсь с учащимися о том, как они будут «сигналить» при обнаружении моей ошибки (</a:t>
            </a:r>
            <a:r>
              <a:rPr lang="ru-RU" sz="3200" dirty="0" err="1" smtClean="0"/>
              <a:t>н-р</a:t>
            </a:r>
            <a:r>
              <a:rPr lang="ru-RU" sz="3200" dirty="0" smtClean="0"/>
              <a:t>, поднятая рука или голосом).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http://im3-tub-ru.yandex.net/i?id=a5adc8dbb227695bd67a2706106d7dce-10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09120"/>
            <a:ext cx="2664296" cy="199822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260648"/>
            <a:ext cx="51125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Задача учителя - научить учащихся мгновенно пресекать ошибки условным знаком или пояснением, если есть такое условие. Нужно поощрять внимание учащихся и их готовность прервать учительский монолог. </a:t>
            </a:r>
            <a:endParaRPr lang="ru-RU" sz="3600" dirty="0"/>
          </a:p>
        </p:txBody>
      </p:sp>
      <p:pic>
        <p:nvPicPr>
          <p:cNvPr id="47108" name="Picture 4" descr="http://im1-tub-ru.yandex.net/i?id=fd7dea0877f3ea8da9991802ad1681b7-55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836712"/>
            <a:ext cx="13716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1500188" y="305743"/>
            <a:ext cx="57864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УУД</a:t>
            </a:r>
            <a:endParaRPr lang="ru-RU" sz="3200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071563" y="1824038"/>
            <a:ext cx="5929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  <a:cs typeface="Times New Roman" pitchFamily="18" charset="0"/>
              </a:rPr>
              <a:t> </a:t>
            </a:r>
            <a:endParaRPr lang="ru-RU" sz="2800">
              <a:latin typeface="Arial" pitchFamily="34" charset="0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500063" y="913493"/>
            <a:ext cx="80010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cs typeface="Times New Roman" pitchFamily="18" charset="0"/>
              </a:rPr>
              <a:t>«</a:t>
            </a:r>
            <a:r>
              <a:rPr lang="ru-RU" sz="3200" b="1" dirty="0">
                <a:solidFill>
                  <a:srgbClr val="FF0000"/>
                </a:solidFill>
                <a:cs typeface="Times New Roman" pitchFamily="18" charset="0"/>
              </a:rPr>
              <a:t>универсальные учебные действия» </a:t>
            </a:r>
            <a:endParaRPr lang="ru-RU" sz="3200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endParaRPr lang="ru-RU" sz="2800" dirty="0">
              <a:cs typeface="Times New Roman" pitchFamily="18" charset="0"/>
            </a:endParaRPr>
          </a:p>
          <a:p>
            <a:endParaRPr lang="ru-RU" sz="3200" dirty="0" smtClean="0">
              <a:cs typeface="Times New Roman" pitchFamily="18" charset="0"/>
            </a:endParaRPr>
          </a:p>
          <a:p>
            <a:r>
              <a:rPr lang="ru-RU" sz="3200" dirty="0" smtClean="0">
                <a:cs typeface="Times New Roman" pitchFamily="18" charset="0"/>
              </a:rPr>
              <a:t>– </a:t>
            </a:r>
            <a:r>
              <a:rPr lang="ru-RU" sz="3200" dirty="0">
                <a:cs typeface="Times New Roman" pitchFamily="18" charset="0"/>
              </a:rPr>
              <a:t>это совокупность действий учащегося, обеспечивающих его культурную идентичность, социальную компетентность, толерантность, способность к самостоятельному усвоению новых знаний и умений, включая организацию этого процесса. </a:t>
            </a:r>
            <a:endParaRPr lang="ru-RU" sz="3200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Прямоугольник 8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500063" y="1055716"/>
            <a:ext cx="7786687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 smtClean="0"/>
              <a:t>Отсроченная отгадка.</a:t>
            </a:r>
          </a:p>
          <a:p>
            <a:pPr algn="ctr"/>
            <a:r>
              <a:rPr lang="ru-RU" sz="3200" dirty="0" smtClean="0"/>
              <a:t> В начале урока задаю классу загадку, отгадка к которой будет открыта на уроке при работе над новым материалом. Например, на уроках  использую слайды с картинками. </a:t>
            </a:r>
          </a:p>
          <a:p>
            <a:pPr algn="ctr"/>
            <a:r>
              <a:rPr lang="ru-RU" sz="3200" dirty="0" smtClean="0"/>
              <a:t>Вопрос – «Какое физическое явление (физическая величина) связывает эти картинки?» </a:t>
            </a:r>
            <a:endParaRPr lang="ru-RU" sz="2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011bugattiveyronsuperspo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5" y="0"/>
            <a:ext cx="4716016" cy="2929508"/>
          </a:xfrm>
          <a:prstGeom prst="rect">
            <a:avLst/>
          </a:prstGeom>
        </p:spPr>
      </p:pic>
      <p:pic>
        <p:nvPicPr>
          <p:cNvPr id="7" name="Рисунок 6" descr="собака-скорость-песочница-54453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2753544"/>
            <a:ext cx="4716016" cy="4104456"/>
          </a:xfrm>
          <a:prstGeom prst="rect">
            <a:avLst/>
          </a:prstGeom>
        </p:spPr>
      </p:pic>
      <p:pic>
        <p:nvPicPr>
          <p:cNvPr id="8" name="Рисунок 7" descr="87597940_3746574_wLTuvtf5HJ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243408"/>
            <a:ext cx="4716016" cy="710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aplodismenty_34008279_orig_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0"/>
            <a:ext cx="6420255" cy="6858000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95536" y="260648"/>
            <a:ext cx="467544" cy="73894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СКОРОСТЬ</a:t>
            </a:r>
            <a:endParaRPr kumimoji="0" lang="ru-RU" sz="50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388424" y="260648"/>
            <a:ext cx="467544" cy="73894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СКОРОСТЬ</a:t>
            </a:r>
            <a:endParaRPr kumimoji="0" lang="ru-RU" sz="50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817240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20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i1nbm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8181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1052736"/>
            <a:ext cx="6216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Давление твердых тел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87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3968" cy="3878482"/>
          </a:xfrm>
          <a:prstGeom prst="rect">
            <a:avLst/>
          </a:prstGeom>
        </p:spPr>
      </p:pic>
      <p:pic>
        <p:nvPicPr>
          <p:cNvPr id="8" name="Рисунок 7" descr="72_width_4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0"/>
            <a:ext cx="4860032" cy="3789040"/>
          </a:xfrm>
          <a:prstGeom prst="rect">
            <a:avLst/>
          </a:prstGeom>
        </p:spPr>
      </p:pic>
      <p:pic>
        <p:nvPicPr>
          <p:cNvPr id="9" name="Рисунок 8" descr="image3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808817"/>
            <a:ext cx="9143999" cy="3049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4860032" y="764704"/>
            <a:ext cx="5410944" cy="28663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Сообщающиеся сосуды</a:t>
            </a:r>
            <a:endParaRPr kumimoji="0" lang="ru-RU" sz="46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824440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sila-vo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0"/>
            <a:ext cx="5257800" cy="2876550"/>
          </a:xfrm>
          <a:prstGeom prst="rect">
            <a:avLst/>
          </a:prstGeom>
        </p:spPr>
      </p:pic>
      <p:pic>
        <p:nvPicPr>
          <p:cNvPr id="8" name="Содержимое 3" descr="4a6eb0edf10b18e13be62281668b7bc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"/>
            <a:ext cx="4211960" cy="3158970"/>
          </a:xfrm>
          <a:prstGeom prst="rect">
            <a:avLst/>
          </a:prstGeom>
        </p:spPr>
      </p:pic>
      <p:pic>
        <p:nvPicPr>
          <p:cNvPr id="9" name="Рисунок 8" descr="6345828165_4e71f862ab_z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780928"/>
            <a:ext cx="9144000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toni-stark_8180235_big_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84584" y="0"/>
            <a:ext cx="10293433" cy="6858000"/>
          </a:xfrm>
          <a:prstGeom prst="rect">
            <a:avLst/>
          </a:prstGeom>
        </p:spPr>
      </p:pic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785813" y="131597"/>
            <a:ext cx="7500937" cy="334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  <a:cs typeface="Times New Roman" pitchFamily="18" charset="0"/>
              </a:rPr>
              <a:t>Учитель,</a:t>
            </a:r>
            <a:r>
              <a:rPr lang="ru-RU" sz="2400" b="1" dirty="0">
                <a:cs typeface="Times New Roman" pitchFamily="18" charset="0"/>
              </a:rPr>
              <a:t> его отношение к учебному процессу, его творчество и профессионализм, его желание раскрыть способности каждого ребенка – вот это всё и есть главный ресурс, без которого невозможно воплощение новых стандартов школьного образования. </a:t>
            </a:r>
            <a:endParaRPr lang="ru-RU" sz="2400" b="1" dirty="0"/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im1-tub-ru.yandex.net/i?id=ca650a97ca301dbb291b1e7605f143c3-4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645024"/>
            <a:ext cx="3528392" cy="2646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16" name="Group 56"/>
          <p:cNvGraphicFramePr>
            <a:graphicFrameLocks noGrp="1"/>
          </p:cNvGraphicFramePr>
          <p:nvPr/>
        </p:nvGraphicFramePr>
        <p:xfrm>
          <a:off x="714375" y="214313"/>
          <a:ext cx="8143875" cy="6756465"/>
        </p:xfrm>
        <a:graphic>
          <a:graphicData uri="http://schemas.openxmlformats.org/drawingml/2006/table">
            <a:tbl>
              <a:tblPr/>
              <a:tblGrid>
                <a:gridCol w="1785938"/>
                <a:gridCol w="3214687"/>
                <a:gridCol w="3143250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Требования к уроку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Традиционный урок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Объявление темы урока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сообщает учащимся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Формулируют сами учащиеся 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Сообщение целей и задач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формулирует и сообщает учащимся, чему должны научиться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Формулируют сами учащиеся, определив границы знания и незнания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Планирование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сообщает учащимся, какую работу они должны выполнить, чтобы достичь цели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Планирование учащимися способов достижения намеченной цели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Практическая деятельность учащихся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Под руководством учителя учащиеся выполняют ряд практических задач (чаще применяется фронтальный метод организации деятельности)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Осуществление контроля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осуществляет контроль за выполнением учащимися практической работы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осуществляют контроль (применяются формы самоконтроля, взаимоконтроля)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Осуществление коррекции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Оценивание учащихся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осуществляет оценивание учащихся за работу на уроке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дают оценку деятельности по её результатам (самооценивание, оценивание результатов деятельности товарищей)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Итог урока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выясняет у учащихся, что они запомнили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Проводится рефлексия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Домашнее задание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объявляет и комментирует (чаще – задание одно для всех)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08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540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http://im1-tub-ru.yandex.net/i?id=6440f45bdba8e9aa092175e5e15cf95b-1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15616" y="1916832"/>
            <a:ext cx="6624736" cy="1828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Приемы повторения пройденного на уроке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1268760"/>
            <a:ext cx="69127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Моя опора.</a:t>
            </a:r>
          </a:p>
          <a:p>
            <a:pPr algn="ctr"/>
            <a:endParaRPr lang="ru-RU" sz="3200" b="1" dirty="0" smtClean="0"/>
          </a:p>
          <a:p>
            <a:pPr algn="ctr">
              <a:lnSpc>
                <a:spcPct val="150000"/>
              </a:lnSpc>
            </a:pPr>
            <a:r>
              <a:rPr lang="ru-RU" sz="3200" b="1" dirty="0" smtClean="0"/>
              <a:t> </a:t>
            </a:r>
            <a:r>
              <a:rPr lang="ru-RU" sz="3200" dirty="0" smtClean="0"/>
              <a:t>Каждый учащийся составляет собственный опорный конспект (</a:t>
            </a:r>
            <a:r>
              <a:rPr lang="ru-RU" sz="3200" dirty="0" err="1" smtClean="0"/>
              <a:t>н-р</a:t>
            </a:r>
            <a:r>
              <a:rPr lang="ru-RU" sz="3200" dirty="0" smtClean="0"/>
              <a:t>, схема или таблица) или развернутый план ответа по новому материалу.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8020630" cy="4870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pitchFamily="34" charset="0"/>
              </a:rPr>
              <a:t>ФГОС</a:t>
            </a:r>
            <a:r>
              <a:rPr lang="ru-RU" sz="1600">
                <a:latin typeface="Arial" pitchFamily="34" charset="0"/>
              </a:rPr>
              <a:t> 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827584" y="46293"/>
            <a:ext cx="7596336" cy="3824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Повторение с одновременным контролем.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5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Ученики составляют серию контрольных вопросов к изученному на уроке материалу. Затем одни ученики задают свои вопросы, другие на них отвечают.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1" name="Picture 3" descr="http://img3.proshkolu.ru/content/media/pic/std/1000000/264000/263120-98dbf72438933d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905672"/>
            <a:ext cx="393643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1938</TotalTime>
  <Words>1534</Words>
  <Application>Microsoft Office PowerPoint</Application>
  <PresentationFormat>Экран (4:3)</PresentationFormat>
  <Paragraphs>183</Paragraphs>
  <Slides>50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91</cp:revision>
  <dcterms:modified xsi:type="dcterms:W3CDTF">2015-03-17T20:45:48Z</dcterms:modified>
</cp:coreProperties>
</file>