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6" r:id="rId5"/>
    <p:sldId id="261" r:id="rId6"/>
    <p:sldId id="267" r:id="rId7"/>
    <p:sldId id="262" r:id="rId8"/>
    <p:sldId id="264" r:id="rId9"/>
    <p:sldId id="265" r:id="rId10"/>
    <p:sldId id="259" r:id="rId11"/>
    <p:sldId id="260" r:id="rId12"/>
    <p:sldId id="263" r:id="rId13"/>
    <p:sldId id="268" r:id="rId14"/>
    <p:sldId id="278" r:id="rId15"/>
    <p:sldId id="279" r:id="rId16"/>
    <p:sldId id="266" r:id="rId17"/>
    <p:sldId id="270" r:id="rId18"/>
    <p:sldId id="276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попытка 1</c:v>
                </c:pt>
                <c:pt idx="1">
                  <c:v>попытка2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попытка 1</c:v>
                </c:pt>
                <c:pt idx="1">
                  <c:v>попытка2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попытка 1</c:v>
                </c:pt>
                <c:pt idx="1">
                  <c:v>попытка2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dLbls/>
        <c:axId val="120155520"/>
        <c:axId val="120784000"/>
      </c:barChart>
      <c:catAx>
        <c:axId val="120155520"/>
        <c:scaling>
          <c:orientation val="minMax"/>
        </c:scaling>
        <c:axPos val="b"/>
        <c:tickLblPos val="nextTo"/>
        <c:crossAx val="120784000"/>
        <c:crosses val="autoZero"/>
        <c:auto val="1"/>
        <c:lblAlgn val="ctr"/>
        <c:lblOffset val="100"/>
      </c:catAx>
      <c:valAx>
        <c:axId val="120784000"/>
        <c:scaling>
          <c:orientation val="minMax"/>
        </c:scaling>
        <c:axPos val="l"/>
        <c:majorGridlines/>
        <c:numFmt formatCode="General" sourceLinked="1"/>
        <c:tickLblPos val="nextTo"/>
        <c:crossAx val="120155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473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331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596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0058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996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282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675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12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426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148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371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930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487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5961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9884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DB283-CE35-43D1-AE9B-1F713AFF9D5F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0A6B3F6-2B66-4EB3-9521-F8EBDE8ED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52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8C9AD-B442-43F4-AFC2-1D7D265A4D38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703B5-49B3-41C1-867A-804CA9FFA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150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FE5F8-9D46-4CD0-84CF-DC75590292BE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8DA04-8C25-454F-9C43-AB0F89294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994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7DB12-7FDA-466C-8FFF-6278C9838DF5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8D658-757C-405E-91FE-69EF3B4C0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16420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4FD7A-B043-48CF-8ACF-1A15426F36E0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9624-D04F-46F8-99F5-7D4D15CC8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23982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7BDF1-798C-47C6-9EAC-1F87599D7433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57100-1D00-4C7E-9A40-98F52465C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9264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48837-E27E-42B4-BE20-02BE7555E3C6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7A3F-57DD-4B1A-88BB-4649BA756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365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8116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886D-2FA6-45D2-BE49-9D2C46E76278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A7E4-9F46-4504-A593-3A4ED11CF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6315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AE9B-6FF3-4C6B-BAB8-C124D6BB1CD7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BCFB2-9427-4ABA-94B7-5E769537A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9595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4B472-1309-4E1D-8EBE-D7074CD52EE0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EBB16-F73B-4E38-AAFB-8367E6753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15281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CEB52-6D55-49CB-9F3F-37B8E4E61E49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2BD1-645D-40AC-BD07-C8DF11F34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37433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0160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76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27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8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2228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96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83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097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A40586-3E29-4544-8EFE-774DAA2440E5}" type="datetimeFigureOut">
              <a:rPr lang="ru-RU">
                <a:solidFill>
                  <a:srgbClr val="696464"/>
                </a:solidFill>
              </a:rPr>
              <a:pPr>
                <a:defRPr/>
              </a:pPr>
              <a:t>22.10.2015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696464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F080002-0D78-4613-836F-5152B0A48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4664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Что такое формирующее оценивание?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Проблемы оценивания и контроля предметных результатов по </a:t>
            </a:r>
            <a:r>
              <a:rPr lang="ru-RU" dirty="0" smtClean="0">
                <a:latin typeface="Times New Roman"/>
                <a:ea typeface="Calibri"/>
              </a:rPr>
              <a:t>физике</a:t>
            </a:r>
          </a:p>
          <a:p>
            <a:r>
              <a:rPr lang="ru-RU" sz="1800" dirty="0" smtClean="0">
                <a:latin typeface="Times New Roman"/>
                <a:ea typeface="Calibri"/>
              </a:rPr>
              <a:t>Рекомендации СПБ АППО</a:t>
            </a:r>
            <a:endParaRPr lang="ru-RU" sz="1800" dirty="0">
              <a:latin typeface="Times New Roman"/>
              <a:ea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2447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Литература для методиста и учителя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И.С.Фишман</a:t>
            </a:r>
            <a:r>
              <a:rPr lang="ru-RU" sz="2800" dirty="0" smtClean="0"/>
              <a:t>, </a:t>
            </a:r>
            <a:r>
              <a:rPr lang="ru-RU" sz="2800" dirty="0" err="1" smtClean="0"/>
              <a:t>Г.Б.Голуб</a:t>
            </a:r>
            <a:r>
              <a:rPr lang="ru-RU" sz="2800" dirty="0" smtClean="0"/>
              <a:t>. Формирующая оценка образовательных результатов учащихся: Методическое пособие. -</a:t>
            </a:r>
            <a:r>
              <a:rPr lang="ru-RU" sz="2800" dirty="0" err="1" smtClean="0"/>
              <a:t>Самара:Издательство</a:t>
            </a:r>
            <a:r>
              <a:rPr lang="ru-RU" sz="2800" dirty="0" smtClean="0"/>
              <a:t> «Учебная литература», 2007</a:t>
            </a:r>
          </a:p>
          <a:p>
            <a:r>
              <a:rPr lang="ru-RU" sz="2800" dirty="0" err="1"/>
              <a:t>Пинская</a:t>
            </a:r>
            <a:r>
              <a:rPr lang="ru-RU" sz="2800" dirty="0"/>
              <a:t> М.А. Формирующее оценивание: оценивание в классе: учеб. пособие / М.А. </a:t>
            </a:r>
            <a:r>
              <a:rPr lang="ru-RU" sz="2800" dirty="0" err="1"/>
              <a:t>Пинская</a:t>
            </a:r>
            <a:r>
              <a:rPr lang="ru-RU" sz="2800" dirty="0"/>
              <a:t>. – М.: Логос, 2010.</a:t>
            </a:r>
          </a:p>
          <a:p>
            <a:r>
              <a:rPr lang="ru-RU" sz="2800" dirty="0"/>
              <a:t>В.К. </a:t>
            </a:r>
            <a:r>
              <a:rPr lang="ru-RU" sz="2800" dirty="0" err="1"/>
              <a:t>Загвоздкин</a:t>
            </a:r>
            <a:r>
              <a:rPr lang="ru-RU" sz="2800" dirty="0"/>
              <a:t>. Теория и практика стандартов в образовании.- М: 2011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4369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7732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Цель: приобретение умений выбирать и применять  различные техники  формирующего  оценивания.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Задачи: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получить общую информацию о роли и месте формирующего оценивания в образовательном процессе;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конкретизировать знания об основных способах и инструментах формирующего оценивания, применяемых в классе;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приобрести опыт  применения различного рода техник оценивания на основе изученных образцов;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научиться  оценивать критически возможности и ограничения применения различных методов и приемов внутриклассного оценивания.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144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592" y="116632"/>
            <a:ext cx="7452320" cy="620688"/>
          </a:xfrm>
        </p:spPr>
        <p:txBody>
          <a:bodyPr/>
          <a:lstStyle/>
          <a:p>
            <a:pPr algn="ctr"/>
            <a:r>
              <a:rPr lang="ru-RU" altLang="ru-RU" dirty="0" smtClean="0"/>
              <a:t>Учебный план курса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xmlns="" val="3036254436"/>
              </p:ext>
            </p:extLst>
          </p:nvPr>
        </p:nvGraphicFramePr>
        <p:xfrm>
          <a:off x="107504" y="764704"/>
          <a:ext cx="8893175" cy="57724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79425"/>
                <a:gridCol w="3192983"/>
                <a:gridCol w="1369492"/>
                <a:gridCol w="1295400"/>
                <a:gridCol w="1296988"/>
                <a:gridCol w="1258887"/>
              </a:tblGrid>
              <a:tr h="803275"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Наименование разделов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 тем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часов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Лекции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Практика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Форма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контроля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</a:tr>
              <a:tr h="1450975">
                <a:tc>
                  <a:txBody>
                    <a:bodyPr/>
                    <a:lstStyle>
                      <a:lvl1pPr marL="342900" indent="-342900"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Применение стандартов  образования в мировом сообществе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</a:tr>
              <a:tr h="1450975">
                <a:tc>
                  <a:txBody>
                    <a:bodyPr/>
                    <a:lstStyle>
                      <a:lvl1pPr marL="342900" indent="-342900"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Новые образовательные стратегии и система оценивания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</a:tr>
              <a:tr h="560388">
                <a:tc>
                  <a:txBody>
                    <a:bodyPr/>
                    <a:lstStyle>
                      <a:lvl1pPr marL="342900" indent="-342900"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Итоговый контроль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Защита проекта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</a:tr>
              <a:tr h="560388"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Итого: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indent="304800"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3048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575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1pPr>
                      <a:lvl2pPr marL="742950" indent="-285750">
                        <a:spcBef>
                          <a:spcPts val="375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2pPr>
                      <a:lvl3pPr marL="1143000" indent="-228600">
                        <a:spcBef>
                          <a:spcPts val="375"/>
                        </a:spcBef>
                        <a:buClr>
                          <a:srgbClr val="E6B1AB"/>
                        </a:buClr>
                        <a:buSzPct val="8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3pPr>
                      <a:lvl4pPr marL="16002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buSzPct val="8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4pPr>
                      <a:lvl5pPr marL="2057400" indent="-228600">
                        <a:spcBef>
                          <a:spcPts val="375"/>
                        </a:spcBef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5pPr>
                      <a:lvl6pPr marL="25146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6pPr>
                      <a:lvl7pPr marL="29718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7pPr>
                      <a:lvl8pPr marL="34290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8pPr>
                      <a:lvl9pPr marL="3886200" indent="-228600" fontAlgn="base">
                        <a:spcBef>
                          <a:spcPts val="375"/>
                        </a:spcBef>
                        <a:spcAft>
                          <a:spcPct val="0"/>
                        </a:spcAft>
                        <a:buClr>
                          <a:srgbClr val="A28E6A"/>
                        </a:buClr>
                        <a:defRPr>
                          <a:solidFill>
                            <a:schemeClr val="tx1"/>
                          </a:solidFill>
                          <a:latin typeface="Cambria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7020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485573423"/>
              </p:ext>
            </p:extLst>
          </p:nvPr>
        </p:nvGraphicFramePr>
        <p:xfrm>
          <a:off x="107504" y="188640"/>
          <a:ext cx="8928990" cy="5904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2899"/>
                <a:gridCol w="892899"/>
                <a:gridCol w="892899"/>
                <a:gridCol w="892899"/>
                <a:gridCol w="892899"/>
                <a:gridCol w="892899"/>
                <a:gridCol w="892899"/>
                <a:gridCol w="892899"/>
                <a:gridCol w="892899"/>
                <a:gridCol w="892899"/>
              </a:tblGrid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Карта понятий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Матрица запоминания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Мини-обзор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Таблица действий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Тестовое задание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Цепочка заметок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548DD4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Обучение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Учение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Систематизация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Краткое выражение мысли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Установление взаимосвязей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Решение задач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Опыты 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Работа с текстом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Рефлексия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21986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Тестовое задание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Анализ результатов после коррекции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7373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Выводы и рекомендации</a:t>
            </a:r>
            <a:br>
              <a:rPr lang="ru-RU" dirty="0" smtClean="0"/>
            </a:br>
            <a:r>
              <a:rPr lang="ru-RU" dirty="0" smtClean="0"/>
              <a:t>(попытка 1)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069160"/>
          </a:xfrm>
        </p:spPr>
        <p:txBody>
          <a:bodyPr>
            <a:noAutofit/>
          </a:bodyPr>
          <a:lstStyle/>
          <a:p>
            <a:r>
              <a:rPr lang="ru-RU" sz="2400" dirty="0" smtClean="0"/>
              <a:t>Только 1/3  заданий  связана с  первоочередной  информацией</a:t>
            </a:r>
          </a:p>
          <a:p>
            <a:r>
              <a:rPr lang="ru-RU" sz="2400" dirty="0" smtClean="0"/>
              <a:t>Примерно в ¾ заданий грамотно используется понятийных аппарат</a:t>
            </a:r>
          </a:p>
          <a:p>
            <a:r>
              <a:rPr lang="ru-RU" sz="2400" dirty="0" smtClean="0"/>
              <a:t>Примерно 2/3 заданий репродуктивного характера</a:t>
            </a:r>
          </a:p>
          <a:p>
            <a:r>
              <a:rPr lang="ru-RU" sz="2400" dirty="0" smtClean="0"/>
              <a:t>Примерно половина заданий составлена по правилам 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Требуется: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консультация по правилам составления тестовых заданий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коррекция тестовых заданий по форме и содержанию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обобщение ключевой 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4248260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 заданий </a:t>
            </a:r>
            <a:br>
              <a:rPr lang="ru-RU" dirty="0" smtClean="0"/>
            </a:br>
            <a:r>
              <a:rPr lang="ru-RU" dirty="0" smtClean="0"/>
              <a:t>до и после коррекции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99592" y="1772816"/>
          <a:ext cx="7427168" cy="4421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38903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Форма заданий </a:t>
            </a:r>
            <a:br>
              <a:rPr lang="ru-RU" dirty="0" smtClean="0"/>
            </a:br>
            <a:r>
              <a:rPr lang="ru-RU" dirty="0" smtClean="0"/>
              <a:t>до и после коррекции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01331907"/>
              </p:ext>
            </p:extLst>
          </p:nvPr>
        </p:nvGraphicFramePr>
        <p:xfrm>
          <a:off x="457200" y="1600200"/>
          <a:ext cx="8363271" cy="398903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787757"/>
                <a:gridCol w="2787757"/>
                <a:gridCol w="2787757"/>
              </a:tblGrid>
              <a:tr h="104567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Характеристики</a:t>
                      </a:r>
                      <a:r>
                        <a:rPr lang="ru-RU" sz="2400" baseline="0" dirty="0" smtClean="0"/>
                        <a:t> задания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 коррекции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После коррекции</a:t>
                      </a:r>
                    </a:p>
                  </a:txBody>
                  <a:tcPr anchor="ctr"/>
                </a:tc>
              </a:tr>
              <a:tr h="658385">
                <a:tc>
                  <a:txBody>
                    <a:bodyPr/>
                    <a:lstStyle/>
                    <a:p>
                      <a:r>
                        <a:rPr lang="ru-RU" dirty="0" smtClean="0"/>
                        <a:t> на соответствие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7%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31%</a:t>
                      </a:r>
                      <a:endParaRPr lang="ru-RU" sz="2400" dirty="0"/>
                    </a:p>
                  </a:txBody>
                  <a:tcPr/>
                </a:tc>
              </a:tr>
              <a:tr h="658385">
                <a:tc>
                  <a:txBody>
                    <a:bodyPr/>
                    <a:lstStyle/>
                    <a:p>
                      <a:r>
                        <a:rPr lang="ru-RU" dirty="0" smtClean="0"/>
                        <a:t>с выбором одного ответа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93 %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69%</a:t>
                      </a:r>
                      <a:endParaRPr lang="ru-RU" sz="2400" dirty="0"/>
                    </a:p>
                  </a:txBody>
                  <a:tcPr/>
                </a:tc>
              </a:tr>
              <a:tr h="813299">
                <a:tc>
                  <a:txBody>
                    <a:bodyPr/>
                    <a:lstStyle/>
                    <a:p>
                      <a:r>
                        <a:rPr lang="ru-RU" dirty="0" smtClean="0"/>
                        <a:t>соответствуют выбранному формату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52 %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100%</a:t>
                      </a:r>
                      <a:endParaRPr lang="ru-RU" sz="2400" dirty="0"/>
                    </a:p>
                  </a:txBody>
                  <a:tcPr/>
                </a:tc>
              </a:tr>
              <a:tr h="813299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базовый на понимание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23 %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100%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256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Из «ядра» ФГОС  ООО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В Стандарте закреплены новые методологические основы построения системы оценки достижения результатов образования </a:t>
            </a:r>
            <a:r>
              <a:rPr lang="ru-RU" sz="2400" dirty="0">
                <a:solidFill>
                  <a:srgbClr val="000000"/>
                </a:solidFill>
                <a:latin typeface="Times New Roman"/>
              </a:rPr>
              <a:t>–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от оценки </a:t>
            </a:r>
            <a:r>
              <a:rPr lang="ru-RU" dirty="0">
                <a:solidFill>
                  <a:srgbClr val="00B050"/>
                </a:solidFill>
                <a:latin typeface="Times New Roman"/>
              </a:rPr>
              <a:t>достижений обучающихся и учителей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к оценке </a:t>
            </a:r>
            <a:r>
              <a:rPr lang="ru-RU" dirty="0">
                <a:solidFill>
                  <a:srgbClr val="00B050"/>
                </a:solidFill>
                <a:latin typeface="Times New Roman"/>
              </a:rPr>
              <a:t>эффективности деятельности всех участников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образовательного процесса. </a:t>
            </a: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80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ET"/>
              </a:rPr>
              <a:t>Внедрение в </a:t>
            </a:r>
            <a:r>
              <a:rPr lang="ru-RU" sz="2800" dirty="0">
                <a:latin typeface="TimesET"/>
              </a:rPr>
              <a:t>сознание всех участников учебного процесса отношения к </a:t>
            </a:r>
            <a:r>
              <a:rPr lang="ru-RU" sz="2800" dirty="0" smtClean="0">
                <a:latin typeface="TimesET"/>
              </a:rPr>
              <a:t>системе </a:t>
            </a:r>
            <a:r>
              <a:rPr lang="ru-RU" sz="2800" dirty="0">
                <a:latin typeface="TimesET"/>
              </a:rPr>
              <a:t>оценивания как к инструменту, необходимому </a:t>
            </a:r>
            <a:endParaRPr lang="ru-RU" sz="2800" dirty="0" smtClean="0">
              <a:latin typeface="TimesET"/>
            </a:endParaRPr>
          </a:p>
          <a:p>
            <a:pPr marL="457200" indent="-457200"/>
            <a:r>
              <a:rPr lang="ru-RU" sz="2800" dirty="0" smtClean="0">
                <a:latin typeface="TimesET"/>
              </a:rPr>
              <a:t>для успешного </a:t>
            </a:r>
            <a:r>
              <a:rPr lang="ru-RU" sz="2800" dirty="0">
                <a:latin typeface="TimesET"/>
              </a:rPr>
              <a:t>получения образования, </a:t>
            </a:r>
            <a:endParaRPr lang="ru-RU" sz="2800" dirty="0" smtClean="0">
              <a:latin typeface="TimesET"/>
            </a:endParaRPr>
          </a:p>
          <a:p>
            <a:pPr marL="457200" indent="-457200"/>
            <a:r>
              <a:rPr lang="ru-RU" sz="2800" dirty="0" smtClean="0">
                <a:latin typeface="TimesET"/>
              </a:rPr>
              <a:t>для </a:t>
            </a:r>
            <a:r>
              <a:rPr lang="ru-RU" sz="2800" dirty="0">
                <a:latin typeface="TimesET"/>
              </a:rPr>
              <a:t>осуществления обратной </a:t>
            </a:r>
            <a:r>
              <a:rPr lang="ru-RU" sz="2800" dirty="0" smtClean="0">
                <a:latin typeface="TimesET"/>
              </a:rPr>
              <a:t>связи.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397725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Из «ядра» ФГОС  ООО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Расширяя состав объектов оценки, Стандарт одновременно расширяет и спектр оценочных процедур, предусматривая использование как персонифицированных (в целях итоговой оценки и  аттестации обучающихся), так и </a:t>
            </a:r>
            <a:r>
              <a:rPr lang="ru-RU" dirty="0">
                <a:solidFill>
                  <a:srgbClr val="00B050"/>
                </a:solidFill>
                <a:latin typeface="Times New Roman"/>
              </a:rPr>
              <a:t>неперсонифицированных процедур в целях оценки состояния и тенденций развития системы образования в целом 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598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Стимулирование обучающегося к достижению субъективно значимых образовательных  результатов (личностных, метапредметных, предметных)</a:t>
            </a:r>
          </a:p>
          <a:p>
            <a:pPr marL="0" indent="0">
              <a:buNone/>
            </a:pPr>
            <a:endParaRPr lang="ru-RU" sz="2800" dirty="0" smtClean="0">
              <a:solidFill>
                <a:srgbClr val="00B050"/>
              </a:solidFill>
            </a:endParaRPr>
          </a:p>
          <a:p>
            <a:r>
              <a:rPr lang="ru-RU" sz="2800" dirty="0" smtClean="0">
                <a:solidFill>
                  <a:srgbClr val="C00000"/>
                </a:solidFill>
              </a:rPr>
              <a:t>Демонстрация требуемых контролирующим органом результатов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704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оценивания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Нормативная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Информационно-диагностическая</a:t>
            </a:r>
            <a:br>
              <a:rPr lang="ru-RU" sz="2800" dirty="0" smtClean="0">
                <a:solidFill>
                  <a:srgbClr val="00B050"/>
                </a:solidFill>
              </a:rPr>
            </a:br>
            <a:endParaRPr lang="ru-RU" sz="2800" dirty="0" smtClean="0">
              <a:solidFill>
                <a:srgbClr val="00B050"/>
              </a:solidFill>
            </a:endParaRPr>
          </a:p>
          <a:p>
            <a:r>
              <a:rPr lang="ru-RU" sz="2800" dirty="0" smtClean="0">
                <a:solidFill>
                  <a:srgbClr val="C00000"/>
                </a:solidFill>
              </a:rPr>
              <a:t>Карательно -поощрительная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752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 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Внешнее ( суммирующее, стандартизированное)– оценивание , которое проводиться субъектом не участвующим непосредственно в процессе обучения. </a:t>
            </a:r>
          </a:p>
          <a:p>
            <a:r>
              <a:rPr lang="ru-RU" sz="2800" dirty="0" smtClean="0"/>
              <a:t>Предполагает сравнение работы каждого ученика с эталоном (контроль на заключительном этапе)</a:t>
            </a:r>
          </a:p>
        </p:txBody>
      </p:sp>
    </p:spTree>
    <p:extLst>
      <p:ext uri="{BB962C8B-B14F-4D97-AF65-F5344CB8AC3E}">
        <p14:creationId xmlns:p14="http://schemas.microsoft.com/office/powerpoint/2010/main" xmlns="" val="1628053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</a:t>
            </a:r>
            <a:r>
              <a:rPr lang="ru-RU" dirty="0" smtClean="0"/>
              <a:t>  </a:t>
            </a:r>
            <a:r>
              <a:rPr lang="ru-RU" dirty="0"/>
              <a:t>оценивания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Внутреннее </a:t>
            </a:r>
            <a:r>
              <a:rPr lang="ru-RU" sz="2800" dirty="0" smtClean="0">
                <a:solidFill>
                  <a:prstClr val="black"/>
                </a:solidFill>
              </a:rPr>
              <a:t>(</a:t>
            </a:r>
            <a:r>
              <a:rPr lang="ru-RU" sz="2800" dirty="0" err="1" smtClean="0">
                <a:solidFill>
                  <a:prstClr val="black"/>
                </a:solidFill>
              </a:rPr>
              <a:t>внутриклассное</a:t>
            </a:r>
            <a:r>
              <a:rPr lang="ru-RU" sz="2800" dirty="0" smtClean="0">
                <a:solidFill>
                  <a:prstClr val="black"/>
                </a:solidFill>
              </a:rPr>
              <a:t>, формирующее</a:t>
            </a:r>
            <a:r>
              <a:rPr lang="ru-RU" sz="2800" dirty="0">
                <a:solidFill>
                  <a:prstClr val="black"/>
                </a:solidFill>
              </a:rPr>
              <a:t>) – оценивание, </a:t>
            </a:r>
            <a:r>
              <a:rPr lang="ru-RU" sz="2800">
                <a:solidFill>
                  <a:prstClr val="black"/>
                </a:solidFill>
              </a:rPr>
              <a:t>которое </a:t>
            </a:r>
            <a:r>
              <a:rPr lang="ru-RU" sz="2800" smtClean="0">
                <a:solidFill>
                  <a:prstClr val="black"/>
                </a:solidFill>
              </a:rPr>
              <a:t>проводится </a:t>
            </a:r>
            <a:r>
              <a:rPr lang="ru-RU" sz="2800" dirty="0">
                <a:solidFill>
                  <a:prstClr val="black"/>
                </a:solidFill>
              </a:rPr>
              <a:t>субъектом находящимся внутри процесса </a:t>
            </a:r>
            <a:r>
              <a:rPr lang="ru-RU" sz="2800" dirty="0" smtClean="0">
                <a:solidFill>
                  <a:prstClr val="black"/>
                </a:solidFill>
              </a:rPr>
              <a:t>обучения.</a:t>
            </a:r>
          </a:p>
          <a:p>
            <a:r>
              <a:rPr lang="ru-RU" sz="2800" dirty="0" smtClean="0">
                <a:solidFill>
                  <a:prstClr val="black"/>
                </a:solidFill>
              </a:rPr>
              <a:t>Предполагает </a:t>
            </a:r>
            <a:r>
              <a:rPr lang="ru-RU" sz="2800" dirty="0" smtClean="0">
                <a:latin typeface="TimesET"/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анонимную, безотметочную обратную связь учитель-ученик (улучшение преподавания и учения)</a:t>
            </a:r>
          </a:p>
          <a:p>
            <a:pPr marL="0" indent="0">
              <a:buNone/>
            </a:pPr>
            <a:r>
              <a:rPr lang="ru-RU" sz="2800" dirty="0" smtClean="0">
                <a:latin typeface="TimesET"/>
              </a:rPr>
              <a:t>    </a:t>
            </a:r>
            <a:endParaRPr lang="ru-RU" sz="2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3637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функционирования…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2817912"/>
            <a:ext cx="1562472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765326" y="2920498"/>
            <a:ext cx="3384376" cy="70922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700808"/>
            <a:ext cx="7488832" cy="34563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2817912"/>
            <a:ext cx="1662658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1832" y="3044279"/>
            <a:ext cx="1244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процесс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044279"/>
            <a:ext cx="783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вход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8329" y="3098481"/>
            <a:ext cx="990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выход</a:t>
            </a:r>
            <a:endParaRPr lang="ru-RU" sz="2400" dirty="0">
              <a:solidFill>
                <a:prstClr val="black"/>
              </a:solidFill>
            </a:endParaRPr>
          </a:p>
        </p:txBody>
      </p:sp>
      <p:cxnSp>
        <p:nvCxnSpPr>
          <p:cNvPr id="13" name="Соединительная линия уступом 12"/>
          <p:cNvCxnSpPr/>
          <p:nvPr/>
        </p:nvCxnSpPr>
        <p:spPr>
          <a:xfrm rot="5400000" flipH="1">
            <a:off x="5891996" y="2514490"/>
            <a:ext cx="265878" cy="2357189"/>
          </a:xfrm>
          <a:prstGeom prst="bentConnector4">
            <a:avLst>
              <a:gd name="adj1" fmla="val -111057"/>
              <a:gd name="adj2" fmla="val 99961"/>
            </a:avLst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5400000">
            <a:off x="2911281" y="2473709"/>
            <a:ext cx="226368" cy="2399242"/>
          </a:xfrm>
          <a:prstGeom prst="bentConnector3">
            <a:avLst>
              <a:gd name="adj1" fmla="val 247271"/>
            </a:avLst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1511635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532</Words>
  <Application>Microsoft Office PowerPoint</Application>
  <PresentationFormat>Экран (4:3)</PresentationFormat>
  <Paragraphs>174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1_Тема Office</vt:lpstr>
      <vt:lpstr>2_Тема Office</vt:lpstr>
      <vt:lpstr>Справедливость</vt:lpstr>
      <vt:lpstr>Соседство</vt:lpstr>
      <vt:lpstr>Что такое формирующее оценивание?</vt:lpstr>
      <vt:lpstr>Из «ядра» ФГОС  ООО</vt:lpstr>
      <vt:lpstr>Слайд 3</vt:lpstr>
      <vt:lpstr>Из «ядра» ФГОС  ООО</vt:lpstr>
      <vt:lpstr>Цель оценивания</vt:lpstr>
      <vt:lpstr>Функции оценивания  </vt:lpstr>
      <vt:lpstr>Виды   оценивания</vt:lpstr>
      <vt:lpstr>Виды   оценивания</vt:lpstr>
      <vt:lpstr>Модель функционирования…</vt:lpstr>
      <vt:lpstr>Литература для методиста и учителя</vt:lpstr>
      <vt:lpstr>        Цель: приобретение умений выбирать и применять  различные техники  формирующего  оценивания.  </vt:lpstr>
      <vt:lpstr>Учебный план курса</vt:lpstr>
      <vt:lpstr>Слайд 13</vt:lpstr>
      <vt:lpstr>Тестовое задание</vt:lpstr>
      <vt:lpstr>Выводы и рекомендации (попытка 1)</vt:lpstr>
      <vt:lpstr>Содержание заданий  до и после коррекции </vt:lpstr>
      <vt:lpstr>Форма заданий  до и после коррекции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Елена</cp:lastModifiedBy>
  <cp:revision>17</cp:revision>
  <dcterms:modified xsi:type="dcterms:W3CDTF">2015-10-22T20:10:03Z</dcterms:modified>
</cp:coreProperties>
</file>