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xls" ContentType="application/vnd.ms-excel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8"/>
  </p:notesMasterIdLst>
  <p:handoutMasterIdLst>
    <p:handoutMasterId r:id="rId59"/>
  </p:handoutMasterIdLst>
  <p:sldIdLst>
    <p:sldId id="256" r:id="rId2"/>
    <p:sldId id="257" r:id="rId3"/>
    <p:sldId id="263" r:id="rId4"/>
    <p:sldId id="265" r:id="rId5"/>
    <p:sldId id="266" r:id="rId6"/>
    <p:sldId id="273" r:id="rId7"/>
    <p:sldId id="271" r:id="rId8"/>
    <p:sldId id="270" r:id="rId9"/>
    <p:sldId id="304" r:id="rId10"/>
    <p:sldId id="277" r:id="rId11"/>
    <p:sldId id="279" r:id="rId12"/>
    <p:sldId id="280" r:id="rId13"/>
    <p:sldId id="289" r:id="rId14"/>
    <p:sldId id="290" r:id="rId15"/>
    <p:sldId id="291" r:id="rId16"/>
    <p:sldId id="305" r:id="rId17"/>
    <p:sldId id="306" r:id="rId18"/>
    <p:sldId id="307" r:id="rId19"/>
    <p:sldId id="309" r:id="rId20"/>
    <p:sldId id="312" r:id="rId21"/>
    <p:sldId id="298" r:id="rId22"/>
    <p:sldId id="292" r:id="rId23"/>
    <p:sldId id="288" r:id="rId24"/>
    <p:sldId id="313" r:id="rId25"/>
    <p:sldId id="314" r:id="rId26"/>
    <p:sldId id="315" r:id="rId27"/>
    <p:sldId id="316" r:id="rId28"/>
    <p:sldId id="317" r:id="rId29"/>
    <p:sldId id="318" r:id="rId30"/>
    <p:sldId id="319" r:id="rId31"/>
    <p:sldId id="320" r:id="rId32"/>
    <p:sldId id="321" r:id="rId33"/>
    <p:sldId id="322" r:id="rId34"/>
    <p:sldId id="323" r:id="rId35"/>
    <p:sldId id="324" r:id="rId36"/>
    <p:sldId id="325" r:id="rId37"/>
    <p:sldId id="326" r:id="rId38"/>
    <p:sldId id="327" r:id="rId39"/>
    <p:sldId id="329" r:id="rId40"/>
    <p:sldId id="330" r:id="rId41"/>
    <p:sldId id="331" r:id="rId42"/>
    <p:sldId id="332" r:id="rId43"/>
    <p:sldId id="333" r:id="rId44"/>
    <p:sldId id="334" r:id="rId45"/>
    <p:sldId id="335" r:id="rId46"/>
    <p:sldId id="336" r:id="rId47"/>
    <p:sldId id="337" r:id="rId48"/>
    <p:sldId id="338" r:id="rId49"/>
    <p:sldId id="339" r:id="rId50"/>
    <p:sldId id="341" r:id="rId51"/>
    <p:sldId id="342" r:id="rId52"/>
    <p:sldId id="343" r:id="rId53"/>
    <p:sldId id="346" r:id="rId54"/>
    <p:sldId id="345" r:id="rId55"/>
    <p:sldId id="347" r:id="rId56"/>
    <p:sldId id="275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1935" autoAdjust="0"/>
  </p:normalViewPr>
  <p:slideViewPr>
    <p:cSldViewPr>
      <p:cViewPr varScale="1">
        <p:scale>
          <a:sx n="95" d="100"/>
          <a:sy n="95" d="100"/>
        </p:scale>
        <p:origin x="-90" y="-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8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1A3E3D3-D9CA-4F3C-875F-61C92C66D1DA}" type="doc">
      <dgm:prSet loTypeId="urn:microsoft.com/office/officeart/2005/8/layout/orgChart1" loCatId="hierarchy" qsTypeId="urn:microsoft.com/office/officeart/2005/8/quickstyle/3d3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A1A00AE8-3790-4E80-924F-64B7943ED37A}">
      <dgm:prSet phldrT="[Текст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4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Коррупция</a:t>
          </a:r>
          <a:endParaRPr lang="ru-RU" sz="48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/>
        </a:p>
      </dgm:t>
    </dgm:pt>
    <dgm:pt modelId="{DBC59A93-F3AC-404A-A650-CFF113EDCBE9}" type="parTrans" cxnId="{FF92EC12-7D41-4DD9-BF86-7C9CFD6722C2}">
      <dgm:prSet/>
      <dgm:spPr/>
      <dgm:t>
        <a:bodyPr/>
        <a:lstStyle/>
        <a:p>
          <a:endParaRPr lang="ru-RU"/>
        </a:p>
      </dgm:t>
    </dgm:pt>
    <dgm:pt modelId="{6ED913B8-6BBE-43F7-8C1E-0033D1AE412A}" type="sibTrans" cxnId="{FF92EC12-7D41-4DD9-BF86-7C9CFD6722C2}">
      <dgm:prSet/>
      <dgm:spPr/>
      <dgm:t>
        <a:bodyPr/>
        <a:lstStyle/>
        <a:p>
          <a:endParaRPr lang="ru-RU"/>
        </a:p>
      </dgm:t>
    </dgm:pt>
    <dgm:pt modelId="{FD113D55-4143-4F2C-BCD3-A7FC29577085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Социально-  </a:t>
          </a:r>
          <a:b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 историческое явление </a:t>
          </a:r>
          <a:endParaRPr lang="ru-RU" sz="3600" dirty="0"/>
        </a:p>
      </dgm:t>
    </dgm:pt>
    <dgm:pt modelId="{90396BD9-801A-4059-905E-E7CB2230F6E5}" type="parTrans" cxnId="{1B822C3C-6456-4EDF-8EE7-72DABB42F18B}">
      <dgm:prSet/>
      <dgm:spPr/>
      <dgm:t>
        <a:bodyPr/>
        <a:lstStyle/>
        <a:p>
          <a:endParaRPr lang="ru-RU"/>
        </a:p>
      </dgm:t>
    </dgm:pt>
    <dgm:pt modelId="{92021844-501F-4194-8115-12B5276C9798}" type="sibTrans" cxnId="{1B822C3C-6456-4EDF-8EE7-72DABB42F18B}">
      <dgm:prSet/>
      <dgm:spPr/>
      <dgm:t>
        <a:bodyPr/>
        <a:lstStyle/>
        <a:p>
          <a:endParaRPr lang="ru-RU"/>
        </a:p>
      </dgm:t>
    </dgm:pt>
    <dgm:pt modelId="{8CBB431D-D5DF-475E-9E44-840B76D80024}">
      <dgm:prSet phldrT="[Текст]" custT="1"/>
      <dgm:spPr/>
      <dgm:t>
        <a:bodyPr/>
        <a:lstStyle/>
        <a:p>
          <a:r>
            <a: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Юридическое понятие</a:t>
          </a:r>
          <a:endParaRPr lang="ru-RU" sz="3600" dirty="0"/>
        </a:p>
      </dgm:t>
    </dgm:pt>
    <dgm:pt modelId="{54857B4C-14E6-4495-864E-DD0913A12579}" type="parTrans" cxnId="{ED3F19C6-00E0-4729-A43B-B754732C8825}">
      <dgm:prSet/>
      <dgm:spPr/>
      <dgm:t>
        <a:bodyPr/>
        <a:lstStyle/>
        <a:p>
          <a:endParaRPr lang="ru-RU"/>
        </a:p>
      </dgm:t>
    </dgm:pt>
    <dgm:pt modelId="{75A186A7-B2D3-4058-9BCE-8ED84B0F267F}" type="sibTrans" cxnId="{ED3F19C6-00E0-4729-A43B-B754732C8825}">
      <dgm:prSet/>
      <dgm:spPr/>
      <dgm:t>
        <a:bodyPr/>
        <a:lstStyle/>
        <a:p>
          <a:endParaRPr lang="ru-RU"/>
        </a:p>
      </dgm:t>
    </dgm:pt>
    <dgm:pt modelId="{33BC07AC-96B0-4DF0-B47C-71FC478F6836}" type="pres">
      <dgm:prSet presAssocID="{61A3E3D3-D9CA-4F3C-875F-61C92C66D1DA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B4BCB30-F341-4532-B27F-37D198EF0D2F}" type="pres">
      <dgm:prSet presAssocID="{A1A00AE8-3790-4E80-924F-64B7943ED37A}" presName="hierRoot1" presStyleCnt="0">
        <dgm:presLayoutVars>
          <dgm:hierBranch val="init"/>
        </dgm:presLayoutVars>
      </dgm:prSet>
      <dgm:spPr/>
    </dgm:pt>
    <dgm:pt modelId="{AC973DCF-AEB6-40A0-BD4B-3D02BD212FA3}" type="pres">
      <dgm:prSet presAssocID="{A1A00AE8-3790-4E80-924F-64B7943ED37A}" presName="rootComposite1" presStyleCnt="0"/>
      <dgm:spPr/>
    </dgm:pt>
    <dgm:pt modelId="{645A30C9-9361-4388-961C-CE8FCA741049}" type="pres">
      <dgm:prSet presAssocID="{A1A00AE8-3790-4E80-924F-64B7943ED37A}" presName="rootText1" presStyleLbl="node0" presStyleIdx="0" presStyleCnt="1" custScaleX="121483" custScaleY="94704" custLinFactNeighborX="2793" custLinFactNeighborY="-23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39E6D7-9267-45B9-9EDB-6BE550B1BA25}" type="pres">
      <dgm:prSet presAssocID="{A1A00AE8-3790-4E80-924F-64B7943ED37A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39B831A-27DC-478F-8914-9795C1FFDB24}" type="pres">
      <dgm:prSet presAssocID="{A1A00AE8-3790-4E80-924F-64B7943ED37A}" presName="hierChild2" presStyleCnt="0"/>
      <dgm:spPr/>
    </dgm:pt>
    <dgm:pt modelId="{DBF3F5D6-7A85-4E95-9F2A-528FA07EB41B}" type="pres">
      <dgm:prSet presAssocID="{90396BD9-801A-4059-905E-E7CB2230F6E5}" presName="Name37" presStyleLbl="parChTrans1D2" presStyleIdx="0" presStyleCnt="2"/>
      <dgm:spPr/>
      <dgm:t>
        <a:bodyPr/>
        <a:lstStyle/>
        <a:p>
          <a:endParaRPr lang="ru-RU"/>
        </a:p>
      </dgm:t>
    </dgm:pt>
    <dgm:pt modelId="{7C71CFB3-50FA-4BEA-9D41-DB4854D42298}" type="pres">
      <dgm:prSet presAssocID="{FD113D55-4143-4F2C-BCD3-A7FC29577085}" presName="hierRoot2" presStyleCnt="0">
        <dgm:presLayoutVars>
          <dgm:hierBranch val="init"/>
        </dgm:presLayoutVars>
      </dgm:prSet>
      <dgm:spPr/>
    </dgm:pt>
    <dgm:pt modelId="{3F407158-BB13-49F7-B946-FC255AEA6934}" type="pres">
      <dgm:prSet presAssocID="{FD113D55-4143-4F2C-BCD3-A7FC29577085}" presName="rootComposite" presStyleCnt="0"/>
      <dgm:spPr/>
    </dgm:pt>
    <dgm:pt modelId="{9A5FF0E4-818C-4024-9113-92BF138C78D5}" type="pres">
      <dgm:prSet presAssocID="{FD113D55-4143-4F2C-BCD3-A7FC29577085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18EE98-4347-491F-A23A-44E6F50B182E}" type="pres">
      <dgm:prSet presAssocID="{FD113D55-4143-4F2C-BCD3-A7FC29577085}" presName="rootConnector" presStyleLbl="node2" presStyleIdx="0" presStyleCnt="2"/>
      <dgm:spPr/>
      <dgm:t>
        <a:bodyPr/>
        <a:lstStyle/>
        <a:p>
          <a:endParaRPr lang="ru-RU"/>
        </a:p>
      </dgm:t>
    </dgm:pt>
    <dgm:pt modelId="{DD8A5BE4-F4C1-4381-AA2F-79865291409C}" type="pres">
      <dgm:prSet presAssocID="{FD113D55-4143-4F2C-BCD3-A7FC29577085}" presName="hierChild4" presStyleCnt="0"/>
      <dgm:spPr/>
    </dgm:pt>
    <dgm:pt modelId="{BE2378AC-3867-4B98-95A1-023242DD7725}" type="pres">
      <dgm:prSet presAssocID="{FD113D55-4143-4F2C-BCD3-A7FC29577085}" presName="hierChild5" presStyleCnt="0"/>
      <dgm:spPr/>
    </dgm:pt>
    <dgm:pt modelId="{6D284D82-B380-4BAE-8907-6695849DFB00}" type="pres">
      <dgm:prSet presAssocID="{54857B4C-14E6-4495-864E-DD0913A12579}" presName="Name37" presStyleLbl="parChTrans1D2" presStyleIdx="1" presStyleCnt="2"/>
      <dgm:spPr/>
      <dgm:t>
        <a:bodyPr/>
        <a:lstStyle/>
        <a:p>
          <a:endParaRPr lang="ru-RU"/>
        </a:p>
      </dgm:t>
    </dgm:pt>
    <dgm:pt modelId="{205CD5EE-A07B-4A74-950D-DFB60641DB9E}" type="pres">
      <dgm:prSet presAssocID="{8CBB431D-D5DF-475E-9E44-840B76D80024}" presName="hierRoot2" presStyleCnt="0">
        <dgm:presLayoutVars>
          <dgm:hierBranch val="init"/>
        </dgm:presLayoutVars>
      </dgm:prSet>
      <dgm:spPr/>
    </dgm:pt>
    <dgm:pt modelId="{659418F2-0EE7-4BF0-8888-91377F59A77C}" type="pres">
      <dgm:prSet presAssocID="{8CBB431D-D5DF-475E-9E44-840B76D80024}" presName="rootComposite" presStyleCnt="0"/>
      <dgm:spPr/>
    </dgm:pt>
    <dgm:pt modelId="{0ABE91C7-10AC-446E-80EB-940AEB168E44}" type="pres">
      <dgm:prSet presAssocID="{8CBB431D-D5DF-475E-9E44-840B76D80024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44BC736-2D46-4679-8EEA-5979A400DAE9}" type="pres">
      <dgm:prSet presAssocID="{8CBB431D-D5DF-475E-9E44-840B76D80024}" presName="rootConnector" presStyleLbl="node2" presStyleIdx="1" presStyleCnt="2"/>
      <dgm:spPr/>
      <dgm:t>
        <a:bodyPr/>
        <a:lstStyle/>
        <a:p>
          <a:endParaRPr lang="ru-RU"/>
        </a:p>
      </dgm:t>
    </dgm:pt>
    <dgm:pt modelId="{2C4680B1-5CCA-4C6E-AB91-E9644D6349B6}" type="pres">
      <dgm:prSet presAssocID="{8CBB431D-D5DF-475E-9E44-840B76D80024}" presName="hierChild4" presStyleCnt="0"/>
      <dgm:spPr/>
    </dgm:pt>
    <dgm:pt modelId="{A342A0B9-6B5D-4DD5-B916-AEE02946BE8E}" type="pres">
      <dgm:prSet presAssocID="{8CBB431D-D5DF-475E-9E44-840B76D80024}" presName="hierChild5" presStyleCnt="0"/>
      <dgm:spPr/>
    </dgm:pt>
    <dgm:pt modelId="{99B999AD-E65F-438E-B094-7E51C61A988A}" type="pres">
      <dgm:prSet presAssocID="{A1A00AE8-3790-4E80-924F-64B7943ED37A}" presName="hierChild3" presStyleCnt="0"/>
      <dgm:spPr/>
    </dgm:pt>
  </dgm:ptLst>
  <dgm:cxnLst>
    <dgm:cxn modelId="{C3A0D262-1060-4436-880B-30268DAD984E}" type="presOf" srcId="{A1A00AE8-3790-4E80-924F-64B7943ED37A}" destId="{645A30C9-9361-4388-961C-CE8FCA741049}" srcOrd="0" destOrd="0" presId="urn:microsoft.com/office/officeart/2005/8/layout/orgChart1"/>
    <dgm:cxn modelId="{ED3F19C6-00E0-4729-A43B-B754732C8825}" srcId="{A1A00AE8-3790-4E80-924F-64B7943ED37A}" destId="{8CBB431D-D5DF-475E-9E44-840B76D80024}" srcOrd="1" destOrd="0" parTransId="{54857B4C-14E6-4495-864E-DD0913A12579}" sibTransId="{75A186A7-B2D3-4058-9BCE-8ED84B0F267F}"/>
    <dgm:cxn modelId="{1B822C3C-6456-4EDF-8EE7-72DABB42F18B}" srcId="{A1A00AE8-3790-4E80-924F-64B7943ED37A}" destId="{FD113D55-4143-4F2C-BCD3-A7FC29577085}" srcOrd="0" destOrd="0" parTransId="{90396BD9-801A-4059-905E-E7CB2230F6E5}" sibTransId="{92021844-501F-4194-8115-12B5276C9798}"/>
    <dgm:cxn modelId="{4873EE09-0482-4956-85EC-02846208C31C}" type="presOf" srcId="{54857B4C-14E6-4495-864E-DD0913A12579}" destId="{6D284D82-B380-4BAE-8907-6695849DFB00}" srcOrd="0" destOrd="0" presId="urn:microsoft.com/office/officeart/2005/8/layout/orgChart1"/>
    <dgm:cxn modelId="{3B89C5FD-436E-45CB-89F0-DE10FC5322FF}" type="presOf" srcId="{61A3E3D3-D9CA-4F3C-875F-61C92C66D1DA}" destId="{33BC07AC-96B0-4DF0-B47C-71FC478F6836}" srcOrd="0" destOrd="0" presId="urn:microsoft.com/office/officeart/2005/8/layout/orgChart1"/>
    <dgm:cxn modelId="{A30CAFD1-34E9-45CF-9031-2D34006BC7CE}" type="presOf" srcId="{FD113D55-4143-4F2C-BCD3-A7FC29577085}" destId="{9A5FF0E4-818C-4024-9113-92BF138C78D5}" srcOrd="0" destOrd="0" presId="urn:microsoft.com/office/officeart/2005/8/layout/orgChart1"/>
    <dgm:cxn modelId="{FF92EC12-7D41-4DD9-BF86-7C9CFD6722C2}" srcId="{61A3E3D3-D9CA-4F3C-875F-61C92C66D1DA}" destId="{A1A00AE8-3790-4E80-924F-64B7943ED37A}" srcOrd="0" destOrd="0" parTransId="{DBC59A93-F3AC-404A-A650-CFF113EDCBE9}" sibTransId="{6ED913B8-6BBE-43F7-8C1E-0033D1AE412A}"/>
    <dgm:cxn modelId="{B4DEF6A6-127C-4A84-B60C-43A8F5B31326}" type="presOf" srcId="{8CBB431D-D5DF-475E-9E44-840B76D80024}" destId="{F44BC736-2D46-4679-8EEA-5979A400DAE9}" srcOrd="1" destOrd="0" presId="urn:microsoft.com/office/officeart/2005/8/layout/orgChart1"/>
    <dgm:cxn modelId="{71F2379F-E4A0-4D6C-B13D-E978DF314260}" type="presOf" srcId="{8CBB431D-D5DF-475E-9E44-840B76D80024}" destId="{0ABE91C7-10AC-446E-80EB-940AEB168E44}" srcOrd="0" destOrd="0" presId="urn:microsoft.com/office/officeart/2005/8/layout/orgChart1"/>
    <dgm:cxn modelId="{AE1DE2FF-58A5-4534-A18A-669DF43EE041}" type="presOf" srcId="{FD113D55-4143-4F2C-BCD3-A7FC29577085}" destId="{2318EE98-4347-491F-A23A-44E6F50B182E}" srcOrd="1" destOrd="0" presId="urn:microsoft.com/office/officeart/2005/8/layout/orgChart1"/>
    <dgm:cxn modelId="{49F2DB01-7815-4D3B-9EB3-105C084AB7A5}" type="presOf" srcId="{90396BD9-801A-4059-905E-E7CB2230F6E5}" destId="{DBF3F5D6-7A85-4E95-9F2A-528FA07EB41B}" srcOrd="0" destOrd="0" presId="urn:microsoft.com/office/officeart/2005/8/layout/orgChart1"/>
    <dgm:cxn modelId="{96128997-5399-43A4-94C7-23B1EDE4F06F}" type="presOf" srcId="{A1A00AE8-3790-4E80-924F-64B7943ED37A}" destId="{4C39E6D7-9267-45B9-9EDB-6BE550B1BA25}" srcOrd="1" destOrd="0" presId="urn:microsoft.com/office/officeart/2005/8/layout/orgChart1"/>
    <dgm:cxn modelId="{D53203B5-EB3F-43F0-8B48-92A0CD96275A}" type="presParOf" srcId="{33BC07AC-96B0-4DF0-B47C-71FC478F6836}" destId="{9B4BCB30-F341-4532-B27F-37D198EF0D2F}" srcOrd="0" destOrd="0" presId="urn:microsoft.com/office/officeart/2005/8/layout/orgChart1"/>
    <dgm:cxn modelId="{8DC4B702-AF24-4B29-BD5B-AAD5E2B11767}" type="presParOf" srcId="{9B4BCB30-F341-4532-B27F-37D198EF0D2F}" destId="{AC973DCF-AEB6-40A0-BD4B-3D02BD212FA3}" srcOrd="0" destOrd="0" presId="urn:microsoft.com/office/officeart/2005/8/layout/orgChart1"/>
    <dgm:cxn modelId="{86211698-BAF1-4C50-9A28-FD1E91DEF48E}" type="presParOf" srcId="{AC973DCF-AEB6-40A0-BD4B-3D02BD212FA3}" destId="{645A30C9-9361-4388-961C-CE8FCA741049}" srcOrd="0" destOrd="0" presId="urn:microsoft.com/office/officeart/2005/8/layout/orgChart1"/>
    <dgm:cxn modelId="{E9784F5E-F27A-43E4-B524-B3EC13C10F36}" type="presParOf" srcId="{AC973DCF-AEB6-40A0-BD4B-3D02BD212FA3}" destId="{4C39E6D7-9267-45B9-9EDB-6BE550B1BA25}" srcOrd="1" destOrd="0" presId="urn:microsoft.com/office/officeart/2005/8/layout/orgChart1"/>
    <dgm:cxn modelId="{226964B3-AED7-40FB-87DB-2221BFE0BC89}" type="presParOf" srcId="{9B4BCB30-F341-4532-B27F-37D198EF0D2F}" destId="{339B831A-27DC-478F-8914-9795C1FFDB24}" srcOrd="1" destOrd="0" presId="urn:microsoft.com/office/officeart/2005/8/layout/orgChart1"/>
    <dgm:cxn modelId="{C47ECA40-1DB3-4060-8B07-FF447AE7C9E6}" type="presParOf" srcId="{339B831A-27DC-478F-8914-9795C1FFDB24}" destId="{DBF3F5D6-7A85-4E95-9F2A-528FA07EB41B}" srcOrd="0" destOrd="0" presId="urn:microsoft.com/office/officeart/2005/8/layout/orgChart1"/>
    <dgm:cxn modelId="{775D5006-9E39-4865-8E39-230E321EB603}" type="presParOf" srcId="{339B831A-27DC-478F-8914-9795C1FFDB24}" destId="{7C71CFB3-50FA-4BEA-9D41-DB4854D42298}" srcOrd="1" destOrd="0" presId="urn:microsoft.com/office/officeart/2005/8/layout/orgChart1"/>
    <dgm:cxn modelId="{C0A281FE-6803-4E0B-9494-10678D03B0FA}" type="presParOf" srcId="{7C71CFB3-50FA-4BEA-9D41-DB4854D42298}" destId="{3F407158-BB13-49F7-B946-FC255AEA6934}" srcOrd="0" destOrd="0" presId="urn:microsoft.com/office/officeart/2005/8/layout/orgChart1"/>
    <dgm:cxn modelId="{02F6EE09-6B97-4035-924A-AE255DB318C5}" type="presParOf" srcId="{3F407158-BB13-49F7-B946-FC255AEA6934}" destId="{9A5FF0E4-818C-4024-9113-92BF138C78D5}" srcOrd="0" destOrd="0" presId="urn:microsoft.com/office/officeart/2005/8/layout/orgChart1"/>
    <dgm:cxn modelId="{21023E2F-D928-431A-9D4E-368D8A1843BB}" type="presParOf" srcId="{3F407158-BB13-49F7-B946-FC255AEA6934}" destId="{2318EE98-4347-491F-A23A-44E6F50B182E}" srcOrd="1" destOrd="0" presId="urn:microsoft.com/office/officeart/2005/8/layout/orgChart1"/>
    <dgm:cxn modelId="{AB5B5D9A-C427-4868-922C-263B5C78ADDE}" type="presParOf" srcId="{7C71CFB3-50FA-4BEA-9D41-DB4854D42298}" destId="{DD8A5BE4-F4C1-4381-AA2F-79865291409C}" srcOrd="1" destOrd="0" presId="urn:microsoft.com/office/officeart/2005/8/layout/orgChart1"/>
    <dgm:cxn modelId="{5A3C63BA-D3DB-4D83-9790-9E055AE81BDC}" type="presParOf" srcId="{7C71CFB3-50FA-4BEA-9D41-DB4854D42298}" destId="{BE2378AC-3867-4B98-95A1-023242DD7725}" srcOrd="2" destOrd="0" presId="urn:microsoft.com/office/officeart/2005/8/layout/orgChart1"/>
    <dgm:cxn modelId="{0AB3ED13-E6C0-4FA2-9C8A-F094A61D86B2}" type="presParOf" srcId="{339B831A-27DC-478F-8914-9795C1FFDB24}" destId="{6D284D82-B380-4BAE-8907-6695849DFB00}" srcOrd="2" destOrd="0" presId="urn:microsoft.com/office/officeart/2005/8/layout/orgChart1"/>
    <dgm:cxn modelId="{B9671AA6-56AC-4C59-A71B-ABCED3993505}" type="presParOf" srcId="{339B831A-27DC-478F-8914-9795C1FFDB24}" destId="{205CD5EE-A07B-4A74-950D-DFB60641DB9E}" srcOrd="3" destOrd="0" presId="urn:microsoft.com/office/officeart/2005/8/layout/orgChart1"/>
    <dgm:cxn modelId="{2FE46B95-679C-4AF5-A055-BF9244EB1DCC}" type="presParOf" srcId="{205CD5EE-A07B-4A74-950D-DFB60641DB9E}" destId="{659418F2-0EE7-4BF0-8888-91377F59A77C}" srcOrd="0" destOrd="0" presId="urn:microsoft.com/office/officeart/2005/8/layout/orgChart1"/>
    <dgm:cxn modelId="{64051176-B149-4614-A4AA-A34A569869F9}" type="presParOf" srcId="{659418F2-0EE7-4BF0-8888-91377F59A77C}" destId="{0ABE91C7-10AC-446E-80EB-940AEB168E44}" srcOrd="0" destOrd="0" presId="urn:microsoft.com/office/officeart/2005/8/layout/orgChart1"/>
    <dgm:cxn modelId="{18434AFB-2FC3-44CB-B05A-4179ADFEA460}" type="presParOf" srcId="{659418F2-0EE7-4BF0-8888-91377F59A77C}" destId="{F44BC736-2D46-4679-8EEA-5979A400DAE9}" srcOrd="1" destOrd="0" presId="urn:microsoft.com/office/officeart/2005/8/layout/orgChart1"/>
    <dgm:cxn modelId="{8D3EB59F-B3D2-4011-8316-F12419E67BBA}" type="presParOf" srcId="{205CD5EE-A07B-4A74-950D-DFB60641DB9E}" destId="{2C4680B1-5CCA-4C6E-AB91-E9644D6349B6}" srcOrd="1" destOrd="0" presId="urn:microsoft.com/office/officeart/2005/8/layout/orgChart1"/>
    <dgm:cxn modelId="{CC98B385-116E-46A6-8D09-44C8D7AA47E6}" type="presParOf" srcId="{205CD5EE-A07B-4A74-950D-DFB60641DB9E}" destId="{A342A0B9-6B5D-4DD5-B916-AEE02946BE8E}" srcOrd="2" destOrd="0" presId="urn:microsoft.com/office/officeart/2005/8/layout/orgChart1"/>
    <dgm:cxn modelId="{FC4668DB-41AA-44F9-B938-2DCD4BD733BA}" type="presParOf" srcId="{9B4BCB30-F341-4532-B27F-37D198EF0D2F}" destId="{99B999AD-E65F-438E-B094-7E51C61A988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FB1DD0-7943-4955-80CA-1EB9ABF6E288}" type="doc">
      <dgm:prSet loTypeId="urn:microsoft.com/office/officeart/2005/8/layout/orgChart1" loCatId="hierarchy" qsTypeId="urn:microsoft.com/office/officeart/2005/8/quickstyle/3d2" qsCatId="3D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61D371DE-AC97-408E-85D7-CED2EFBC7AE6}">
      <dgm:prSet phldrT="[Текст]" custT="1"/>
      <dgm:spPr/>
      <dgm:t>
        <a:bodyPr/>
        <a:lstStyle/>
        <a:p>
          <a:r>
            <a:rPr lang="ru-RU" sz="3600" b="1" dirty="0" smtClean="0"/>
            <a:t>Учебный курс</a:t>
          </a:r>
          <a:br>
            <a:rPr lang="ru-RU" sz="3600" b="1" dirty="0" smtClean="0"/>
          </a:br>
          <a:r>
            <a:rPr lang="ru-RU" sz="3600" b="1" dirty="0" smtClean="0"/>
            <a:t> «Основы религиозных культур </a:t>
          </a:r>
          <a:br>
            <a:rPr lang="ru-RU" sz="3600" b="1" dirty="0" smtClean="0"/>
          </a:br>
          <a:r>
            <a:rPr lang="ru-RU" sz="3600" b="1" dirty="0" smtClean="0"/>
            <a:t>и светской этики» </a:t>
          </a:r>
          <a:endParaRPr lang="ru-RU" sz="1200" b="1" dirty="0" smtClean="0"/>
        </a:p>
        <a:p>
          <a:endParaRPr lang="ru-RU" sz="900" b="1" dirty="0" smtClean="0"/>
        </a:p>
        <a:p>
          <a:r>
            <a:rPr lang="ru-RU" sz="3200" b="1" dirty="0" smtClean="0"/>
            <a:t>Культурологический курс</a:t>
          </a:r>
          <a:endParaRPr lang="ru-RU" sz="3200" b="1" dirty="0"/>
        </a:p>
      </dgm:t>
    </dgm:pt>
    <dgm:pt modelId="{6D6C9C72-DCA1-4794-9EEC-704BF9B6C3F9}" type="parTrans" cxnId="{E3479401-1895-4E20-A72E-4A6C8978C080}">
      <dgm:prSet/>
      <dgm:spPr/>
      <dgm:t>
        <a:bodyPr/>
        <a:lstStyle/>
        <a:p>
          <a:endParaRPr lang="ru-RU"/>
        </a:p>
      </dgm:t>
    </dgm:pt>
    <dgm:pt modelId="{4E6B73BE-25A3-4598-BD34-26C948E10DE8}" type="sibTrans" cxnId="{E3479401-1895-4E20-A72E-4A6C8978C080}">
      <dgm:prSet/>
      <dgm:spPr/>
      <dgm:t>
        <a:bodyPr/>
        <a:lstStyle/>
        <a:p>
          <a:endParaRPr lang="ru-RU"/>
        </a:p>
      </dgm:t>
    </dgm:pt>
    <dgm:pt modelId="{177BC90F-02B5-4348-B525-0A0FE4586C48}">
      <dgm:prSet phldrT="[Текст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 smtClean="0"/>
            <a:t>Нравственные идеалы  и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2400" b="1" dirty="0" smtClean="0"/>
            <a:t>ценности</a:t>
          </a:r>
          <a:endParaRPr lang="ru-RU" sz="2400" b="1" dirty="0"/>
        </a:p>
      </dgm:t>
    </dgm:pt>
    <dgm:pt modelId="{965D89FB-6996-42EC-9B48-2300DD6922D0}" type="parTrans" cxnId="{7A6556D8-D7F7-48D5-A01D-BB90C30BEC85}">
      <dgm:prSet/>
      <dgm:spPr/>
      <dgm:t>
        <a:bodyPr/>
        <a:lstStyle/>
        <a:p>
          <a:endParaRPr lang="ru-RU"/>
        </a:p>
      </dgm:t>
    </dgm:pt>
    <dgm:pt modelId="{D7CF72DD-A951-43D4-BEEE-1FACB478C24C}" type="sibTrans" cxnId="{7A6556D8-D7F7-48D5-A01D-BB90C30BEC85}">
      <dgm:prSet/>
      <dgm:spPr/>
      <dgm:t>
        <a:bodyPr/>
        <a:lstStyle/>
        <a:p>
          <a:endParaRPr lang="ru-RU"/>
        </a:p>
      </dgm:t>
    </dgm:pt>
    <dgm:pt modelId="{4F43FDE5-D3A7-471A-BFBD-0D6621536C74}">
      <dgm:prSet phldrT="[Текст]" custT="1"/>
      <dgm:spPr/>
      <dgm:t>
        <a:bodyPr/>
        <a:lstStyle/>
        <a:p>
          <a:r>
            <a:rPr lang="ru-RU" sz="2400" b="1" dirty="0" smtClean="0"/>
            <a:t>Традиции </a:t>
          </a:r>
          <a:r>
            <a:rPr lang="ru-RU" sz="2200" b="1" dirty="0" smtClean="0"/>
            <a:t>многонациональной</a:t>
          </a:r>
          <a:r>
            <a:rPr lang="ru-RU" sz="2400" b="1" dirty="0" smtClean="0"/>
            <a:t> культуры России</a:t>
          </a:r>
          <a:endParaRPr lang="ru-RU" sz="2400" b="1" dirty="0"/>
        </a:p>
      </dgm:t>
    </dgm:pt>
    <dgm:pt modelId="{D230457C-6089-401A-A220-66C381C638D8}" type="parTrans" cxnId="{72AD8A0B-C175-47AB-8C51-E7A812FECFB0}">
      <dgm:prSet/>
      <dgm:spPr/>
      <dgm:t>
        <a:bodyPr/>
        <a:lstStyle/>
        <a:p>
          <a:endParaRPr lang="ru-RU"/>
        </a:p>
      </dgm:t>
    </dgm:pt>
    <dgm:pt modelId="{21F3D1B5-2CE3-4CF4-A414-F6799BACBB92}" type="sibTrans" cxnId="{72AD8A0B-C175-47AB-8C51-E7A812FECFB0}">
      <dgm:prSet/>
      <dgm:spPr/>
      <dgm:t>
        <a:bodyPr/>
        <a:lstStyle/>
        <a:p>
          <a:endParaRPr lang="ru-RU"/>
        </a:p>
      </dgm:t>
    </dgm:pt>
    <dgm:pt modelId="{F5C1D5EB-28CC-40AC-8FF8-9FC8F1CF3B30}">
      <dgm:prSet phldrT="[Текст]" custT="1"/>
      <dgm:spPr/>
      <dgm:t>
        <a:bodyPr/>
        <a:lstStyle/>
        <a:p>
          <a:r>
            <a:rPr lang="ru-RU" sz="2400" b="1" dirty="0" smtClean="0"/>
            <a:t>Значение в жизни </a:t>
          </a:r>
          <a:r>
            <a:rPr lang="ru-RU" sz="2200" b="1" dirty="0" smtClean="0"/>
            <a:t>современного</a:t>
          </a:r>
          <a:r>
            <a:rPr lang="ru-RU" sz="2400" b="1" dirty="0" smtClean="0"/>
            <a:t> общества</a:t>
          </a:r>
          <a:endParaRPr lang="ru-RU" sz="2400" b="1" dirty="0"/>
        </a:p>
      </dgm:t>
    </dgm:pt>
    <dgm:pt modelId="{9494FF75-237A-41C0-869A-677C16661022}" type="parTrans" cxnId="{EC642859-BB37-4145-90C9-5A42B3CEA7A8}">
      <dgm:prSet/>
      <dgm:spPr/>
      <dgm:t>
        <a:bodyPr/>
        <a:lstStyle/>
        <a:p>
          <a:endParaRPr lang="ru-RU"/>
        </a:p>
      </dgm:t>
    </dgm:pt>
    <dgm:pt modelId="{55CAB955-4CEC-4F60-9856-33E21B53EEBD}" type="sibTrans" cxnId="{EC642859-BB37-4145-90C9-5A42B3CEA7A8}">
      <dgm:prSet/>
      <dgm:spPr/>
      <dgm:t>
        <a:bodyPr/>
        <a:lstStyle/>
        <a:p>
          <a:endParaRPr lang="ru-RU"/>
        </a:p>
      </dgm:t>
    </dgm:pt>
    <dgm:pt modelId="{78045DB7-B1FE-48BF-B792-FB319AEE02FA}" type="pres">
      <dgm:prSet presAssocID="{24FB1DD0-7943-4955-80CA-1EB9ABF6E28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5AE20239-B1F1-4961-AE79-C52A8CAE8FBA}" type="pres">
      <dgm:prSet presAssocID="{61D371DE-AC97-408E-85D7-CED2EFBC7AE6}" presName="hierRoot1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D303CAB-08C2-4E51-9015-8DBF2F1DC448}" type="pres">
      <dgm:prSet presAssocID="{61D371DE-AC97-408E-85D7-CED2EFBC7AE6}" presName="rootComposite1" presStyleCnt="0"/>
      <dgm:spPr/>
      <dgm:t>
        <a:bodyPr/>
        <a:lstStyle/>
        <a:p>
          <a:endParaRPr lang="ru-RU"/>
        </a:p>
      </dgm:t>
    </dgm:pt>
    <dgm:pt modelId="{9C4B33AC-08E0-4E85-9AA2-371F718104E1}" type="pres">
      <dgm:prSet presAssocID="{61D371DE-AC97-408E-85D7-CED2EFBC7AE6}" presName="rootText1" presStyleLbl="node0" presStyleIdx="0" presStyleCnt="1" custScaleX="325626" custScaleY="305158" custLinFactNeighborX="3945" custLinFactNeighborY="-5591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3E54EA-F1D5-4046-BCB8-9465D5629A33}" type="pres">
      <dgm:prSet presAssocID="{61D371DE-AC97-408E-85D7-CED2EFBC7AE6}" presName="rootConnector1" presStyleLbl="node1" presStyleIdx="0" presStyleCnt="0"/>
      <dgm:spPr/>
      <dgm:t>
        <a:bodyPr/>
        <a:lstStyle/>
        <a:p>
          <a:endParaRPr lang="ru-RU"/>
        </a:p>
      </dgm:t>
    </dgm:pt>
    <dgm:pt modelId="{88B86C71-2338-407D-9938-2210E3F56498}" type="pres">
      <dgm:prSet presAssocID="{61D371DE-AC97-408E-85D7-CED2EFBC7AE6}" presName="hierChild2" presStyleCnt="0"/>
      <dgm:spPr/>
      <dgm:t>
        <a:bodyPr/>
        <a:lstStyle/>
        <a:p>
          <a:endParaRPr lang="ru-RU"/>
        </a:p>
      </dgm:t>
    </dgm:pt>
    <dgm:pt modelId="{B9FE7903-8323-48EF-A308-042533D2B21D}" type="pres">
      <dgm:prSet presAssocID="{965D89FB-6996-42EC-9B48-2300DD6922D0}" presName="Name37" presStyleLbl="parChTrans1D2" presStyleIdx="0" presStyleCnt="3"/>
      <dgm:spPr/>
      <dgm:t>
        <a:bodyPr/>
        <a:lstStyle/>
        <a:p>
          <a:endParaRPr lang="ru-RU"/>
        </a:p>
      </dgm:t>
    </dgm:pt>
    <dgm:pt modelId="{FA3AF5F3-D82F-41C2-AB65-40ED16350AD1}" type="pres">
      <dgm:prSet presAssocID="{177BC90F-02B5-4348-B525-0A0FE4586C48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7DB7DA76-4CD5-4A44-A6F1-AEECD576E113}" type="pres">
      <dgm:prSet presAssocID="{177BC90F-02B5-4348-B525-0A0FE4586C48}" presName="rootComposite" presStyleCnt="0"/>
      <dgm:spPr/>
      <dgm:t>
        <a:bodyPr/>
        <a:lstStyle/>
        <a:p>
          <a:endParaRPr lang="ru-RU"/>
        </a:p>
      </dgm:t>
    </dgm:pt>
    <dgm:pt modelId="{FE1D4AA9-DD55-411A-A95F-0948BE066E98}" type="pres">
      <dgm:prSet presAssocID="{177BC90F-02B5-4348-B525-0A0FE4586C48}" presName="rootText" presStyleLbl="node2" presStyleIdx="0" presStyleCnt="3" custScaleX="118857" custScaleY="2030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A364573-B355-46D5-9D9B-D4D43AEC8404}" type="pres">
      <dgm:prSet presAssocID="{177BC90F-02B5-4348-B525-0A0FE4586C48}" presName="rootConnector" presStyleLbl="node2" presStyleIdx="0" presStyleCnt="3"/>
      <dgm:spPr/>
      <dgm:t>
        <a:bodyPr/>
        <a:lstStyle/>
        <a:p>
          <a:endParaRPr lang="ru-RU"/>
        </a:p>
      </dgm:t>
    </dgm:pt>
    <dgm:pt modelId="{EA101B46-C5E9-4E37-B321-32C3960B4FE6}" type="pres">
      <dgm:prSet presAssocID="{177BC90F-02B5-4348-B525-0A0FE4586C48}" presName="hierChild4" presStyleCnt="0"/>
      <dgm:spPr/>
      <dgm:t>
        <a:bodyPr/>
        <a:lstStyle/>
        <a:p>
          <a:endParaRPr lang="ru-RU"/>
        </a:p>
      </dgm:t>
    </dgm:pt>
    <dgm:pt modelId="{08F81D3E-CACE-41E9-994B-D97DB5BA5053}" type="pres">
      <dgm:prSet presAssocID="{177BC90F-02B5-4348-B525-0A0FE4586C48}" presName="hierChild5" presStyleCnt="0"/>
      <dgm:spPr/>
      <dgm:t>
        <a:bodyPr/>
        <a:lstStyle/>
        <a:p>
          <a:endParaRPr lang="ru-RU"/>
        </a:p>
      </dgm:t>
    </dgm:pt>
    <dgm:pt modelId="{09CF559F-B9FC-4318-A652-D0209A2F7816}" type="pres">
      <dgm:prSet presAssocID="{D230457C-6089-401A-A220-66C381C638D8}" presName="Name37" presStyleLbl="parChTrans1D2" presStyleIdx="1" presStyleCnt="3"/>
      <dgm:spPr/>
      <dgm:t>
        <a:bodyPr/>
        <a:lstStyle/>
        <a:p>
          <a:endParaRPr lang="ru-RU"/>
        </a:p>
      </dgm:t>
    </dgm:pt>
    <dgm:pt modelId="{5E4F96C9-D48B-4D3F-9B7A-63CB21DDB5F3}" type="pres">
      <dgm:prSet presAssocID="{4F43FDE5-D3A7-471A-BFBD-0D6621536C74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18761C2F-23E2-4EE7-AF0A-E666CF9B80E9}" type="pres">
      <dgm:prSet presAssocID="{4F43FDE5-D3A7-471A-BFBD-0D6621536C74}" presName="rootComposite" presStyleCnt="0"/>
      <dgm:spPr/>
      <dgm:t>
        <a:bodyPr/>
        <a:lstStyle/>
        <a:p>
          <a:endParaRPr lang="ru-RU"/>
        </a:p>
      </dgm:t>
    </dgm:pt>
    <dgm:pt modelId="{6EE46DA0-08A6-446E-8F2A-6F36C23A9177}" type="pres">
      <dgm:prSet presAssocID="{4F43FDE5-D3A7-471A-BFBD-0D6621536C74}" presName="rootText" presStyleLbl="node2" presStyleIdx="1" presStyleCnt="3" custScaleX="155336" custScaleY="2030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2560BDB-2C92-47CE-9DBE-5D5DF4829433}" type="pres">
      <dgm:prSet presAssocID="{4F43FDE5-D3A7-471A-BFBD-0D6621536C74}" presName="rootConnector" presStyleLbl="node2" presStyleIdx="1" presStyleCnt="3"/>
      <dgm:spPr/>
      <dgm:t>
        <a:bodyPr/>
        <a:lstStyle/>
        <a:p>
          <a:endParaRPr lang="ru-RU"/>
        </a:p>
      </dgm:t>
    </dgm:pt>
    <dgm:pt modelId="{C26C3B77-2722-458D-B616-E8534C0BC5CE}" type="pres">
      <dgm:prSet presAssocID="{4F43FDE5-D3A7-471A-BFBD-0D6621536C74}" presName="hierChild4" presStyleCnt="0"/>
      <dgm:spPr/>
      <dgm:t>
        <a:bodyPr/>
        <a:lstStyle/>
        <a:p>
          <a:endParaRPr lang="ru-RU"/>
        </a:p>
      </dgm:t>
    </dgm:pt>
    <dgm:pt modelId="{077B9A15-C950-4D7C-8DFB-097861FAEE2C}" type="pres">
      <dgm:prSet presAssocID="{4F43FDE5-D3A7-471A-BFBD-0D6621536C74}" presName="hierChild5" presStyleCnt="0"/>
      <dgm:spPr/>
      <dgm:t>
        <a:bodyPr/>
        <a:lstStyle/>
        <a:p>
          <a:endParaRPr lang="ru-RU"/>
        </a:p>
      </dgm:t>
    </dgm:pt>
    <dgm:pt modelId="{99E95386-B902-4E2F-9971-8C3052919929}" type="pres">
      <dgm:prSet presAssocID="{9494FF75-237A-41C0-869A-677C16661022}" presName="Name37" presStyleLbl="parChTrans1D2" presStyleIdx="2" presStyleCnt="3"/>
      <dgm:spPr/>
      <dgm:t>
        <a:bodyPr/>
        <a:lstStyle/>
        <a:p>
          <a:endParaRPr lang="ru-RU"/>
        </a:p>
      </dgm:t>
    </dgm:pt>
    <dgm:pt modelId="{0C54471D-85AC-49FE-B3A8-982B29553144}" type="pres">
      <dgm:prSet presAssocID="{F5C1D5EB-28CC-40AC-8FF8-9FC8F1CF3B30}" presName="hierRoot2" presStyleCnt="0">
        <dgm:presLayoutVars>
          <dgm:hierBranch val="init"/>
        </dgm:presLayoutVars>
      </dgm:prSet>
      <dgm:spPr/>
      <dgm:t>
        <a:bodyPr/>
        <a:lstStyle/>
        <a:p>
          <a:endParaRPr lang="ru-RU"/>
        </a:p>
      </dgm:t>
    </dgm:pt>
    <dgm:pt modelId="{B3848F52-9950-4899-8D1E-0E01175CFF81}" type="pres">
      <dgm:prSet presAssocID="{F5C1D5EB-28CC-40AC-8FF8-9FC8F1CF3B30}" presName="rootComposite" presStyleCnt="0"/>
      <dgm:spPr/>
      <dgm:t>
        <a:bodyPr/>
        <a:lstStyle/>
        <a:p>
          <a:endParaRPr lang="ru-RU"/>
        </a:p>
      </dgm:t>
    </dgm:pt>
    <dgm:pt modelId="{FC6BEFDB-6845-460B-B29D-0740FA8B1766}" type="pres">
      <dgm:prSet presAssocID="{F5C1D5EB-28CC-40AC-8FF8-9FC8F1CF3B30}" presName="rootText" presStyleLbl="node2" presStyleIdx="2" presStyleCnt="3" custScaleX="112838" custScaleY="20309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A519E7A-ECF9-4D90-A0FB-C9F6AD8C9B23}" type="pres">
      <dgm:prSet presAssocID="{F5C1D5EB-28CC-40AC-8FF8-9FC8F1CF3B30}" presName="rootConnector" presStyleLbl="node2" presStyleIdx="2" presStyleCnt="3"/>
      <dgm:spPr/>
      <dgm:t>
        <a:bodyPr/>
        <a:lstStyle/>
        <a:p>
          <a:endParaRPr lang="ru-RU"/>
        </a:p>
      </dgm:t>
    </dgm:pt>
    <dgm:pt modelId="{00E10BF9-A321-4370-986B-449840FDE5CA}" type="pres">
      <dgm:prSet presAssocID="{F5C1D5EB-28CC-40AC-8FF8-9FC8F1CF3B30}" presName="hierChild4" presStyleCnt="0"/>
      <dgm:spPr/>
      <dgm:t>
        <a:bodyPr/>
        <a:lstStyle/>
        <a:p>
          <a:endParaRPr lang="ru-RU"/>
        </a:p>
      </dgm:t>
    </dgm:pt>
    <dgm:pt modelId="{78344A88-15C0-442C-B564-3C47E748A889}" type="pres">
      <dgm:prSet presAssocID="{F5C1D5EB-28CC-40AC-8FF8-9FC8F1CF3B30}" presName="hierChild5" presStyleCnt="0"/>
      <dgm:spPr/>
      <dgm:t>
        <a:bodyPr/>
        <a:lstStyle/>
        <a:p>
          <a:endParaRPr lang="ru-RU"/>
        </a:p>
      </dgm:t>
    </dgm:pt>
    <dgm:pt modelId="{D2C71B82-A7D4-43DA-BCF8-7277EE1E07AB}" type="pres">
      <dgm:prSet presAssocID="{61D371DE-AC97-408E-85D7-CED2EFBC7AE6}" presName="hierChild3" presStyleCnt="0"/>
      <dgm:spPr/>
      <dgm:t>
        <a:bodyPr/>
        <a:lstStyle/>
        <a:p>
          <a:endParaRPr lang="ru-RU"/>
        </a:p>
      </dgm:t>
    </dgm:pt>
  </dgm:ptLst>
  <dgm:cxnLst>
    <dgm:cxn modelId="{F91BC5D8-60BF-4576-B283-CA93DEB6D341}" type="presOf" srcId="{177BC90F-02B5-4348-B525-0A0FE4586C48}" destId="{5A364573-B355-46D5-9D9B-D4D43AEC8404}" srcOrd="1" destOrd="0" presId="urn:microsoft.com/office/officeart/2005/8/layout/orgChart1"/>
    <dgm:cxn modelId="{3AFDB21C-81B8-4FA7-B2B9-7E6C24BA210B}" type="presOf" srcId="{F5C1D5EB-28CC-40AC-8FF8-9FC8F1CF3B30}" destId="{FC6BEFDB-6845-460B-B29D-0740FA8B1766}" srcOrd="0" destOrd="0" presId="urn:microsoft.com/office/officeart/2005/8/layout/orgChart1"/>
    <dgm:cxn modelId="{9B1C652F-9CB9-4DA9-9A2B-0FC3AF23D466}" type="presOf" srcId="{9494FF75-237A-41C0-869A-677C16661022}" destId="{99E95386-B902-4E2F-9971-8C3052919929}" srcOrd="0" destOrd="0" presId="urn:microsoft.com/office/officeart/2005/8/layout/orgChart1"/>
    <dgm:cxn modelId="{F2FEC0ED-022A-48CA-8C02-D03D6213DA25}" type="presOf" srcId="{965D89FB-6996-42EC-9B48-2300DD6922D0}" destId="{B9FE7903-8323-48EF-A308-042533D2B21D}" srcOrd="0" destOrd="0" presId="urn:microsoft.com/office/officeart/2005/8/layout/orgChart1"/>
    <dgm:cxn modelId="{83B76C48-8030-4C2F-88C2-9259CAA20C7F}" type="presOf" srcId="{177BC90F-02B5-4348-B525-0A0FE4586C48}" destId="{FE1D4AA9-DD55-411A-A95F-0948BE066E98}" srcOrd="0" destOrd="0" presId="urn:microsoft.com/office/officeart/2005/8/layout/orgChart1"/>
    <dgm:cxn modelId="{13E18286-8A06-4A5D-B0DF-513878589339}" type="presOf" srcId="{61D371DE-AC97-408E-85D7-CED2EFBC7AE6}" destId="{7A3E54EA-F1D5-4046-BCB8-9465D5629A33}" srcOrd="1" destOrd="0" presId="urn:microsoft.com/office/officeart/2005/8/layout/orgChart1"/>
    <dgm:cxn modelId="{E3479401-1895-4E20-A72E-4A6C8978C080}" srcId="{24FB1DD0-7943-4955-80CA-1EB9ABF6E288}" destId="{61D371DE-AC97-408E-85D7-CED2EFBC7AE6}" srcOrd="0" destOrd="0" parTransId="{6D6C9C72-DCA1-4794-9EEC-704BF9B6C3F9}" sibTransId="{4E6B73BE-25A3-4598-BD34-26C948E10DE8}"/>
    <dgm:cxn modelId="{A76734C1-087A-475C-A52A-CC9E3DB5AADC}" type="presOf" srcId="{4F43FDE5-D3A7-471A-BFBD-0D6621536C74}" destId="{42560BDB-2C92-47CE-9DBE-5D5DF4829433}" srcOrd="1" destOrd="0" presId="urn:microsoft.com/office/officeart/2005/8/layout/orgChart1"/>
    <dgm:cxn modelId="{EC642859-BB37-4145-90C9-5A42B3CEA7A8}" srcId="{61D371DE-AC97-408E-85D7-CED2EFBC7AE6}" destId="{F5C1D5EB-28CC-40AC-8FF8-9FC8F1CF3B30}" srcOrd="2" destOrd="0" parTransId="{9494FF75-237A-41C0-869A-677C16661022}" sibTransId="{55CAB955-4CEC-4F60-9856-33E21B53EEBD}"/>
    <dgm:cxn modelId="{BEC943BD-61BB-44E3-9589-FEBF5A10F84E}" type="presOf" srcId="{24FB1DD0-7943-4955-80CA-1EB9ABF6E288}" destId="{78045DB7-B1FE-48BF-B792-FB319AEE02FA}" srcOrd="0" destOrd="0" presId="urn:microsoft.com/office/officeart/2005/8/layout/orgChart1"/>
    <dgm:cxn modelId="{72AD8A0B-C175-47AB-8C51-E7A812FECFB0}" srcId="{61D371DE-AC97-408E-85D7-CED2EFBC7AE6}" destId="{4F43FDE5-D3A7-471A-BFBD-0D6621536C74}" srcOrd="1" destOrd="0" parTransId="{D230457C-6089-401A-A220-66C381C638D8}" sibTransId="{21F3D1B5-2CE3-4CF4-A414-F6799BACBB92}"/>
    <dgm:cxn modelId="{7A6556D8-D7F7-48D5-A01D-BB90C30BEC85}" srcId="{61D371DE-AC97-408E-85D7-CED2EFBC7AE6}" destId="{177BC90F-02B5-4348-B525-0A0FE4586C48}" srcOrd="0" destOrd="0" parTransId="{965D89FB-6996-42EC-9B48-2300DD6922D0}" sibTransId="{D7CF72DD-A951-43D4-BEEE-1FACB478C24C}"/>
    <dgm:cxn modelId="{54107AC3-A432-4E42-965C-CFEBF5DB322D}" type="presOf" srcId="{4F43FDE5-D3A7-471A-BFBD-0D6621536C74}" destId="{6EE46DA0-08A6-446E-8F2A-6F36C23A9177}" srcOrd="0" destOrd="0" presId="urn:microsoft.com/office/officeart/2005/8/layout/orgChart1"/>
    <dgm:cxn modelId="{A91FB87C-D60A-4A7F-876B-5D4B760FC62E}" type="presOf" srcId="{F5C1D5EB-28CC-40AC-8FF8-9FC8F1CF3B30}" destId="{9A519E7A-ECF9-4D90-A0FB-C9F6AD8C9B23}" srcOrd="1" destOrd="0" presId="urn:microsoft.com/office/officeart/2005/8/layout/orgChart1"/>
    <dgm:cxn modelId="{99217218-65D0-47F6-B5DF-48EE2783E0DD}" type="presOf" srcId="{61D371DE-AC97-408E-85D7-CED2EFBC7AE6}" destId="{9C4B33AC-08E0-4E85-9AA2-371F718104E1}" srcOrd="0" destOrd="0" presId="urn:microsoft.com/office/officeart/2005/8/layout/orgChart1"/>
    <dgm:cxn modelId="{477AAA9F-369C-4122-8C04-7F9DBE27B204}" type="presOf" srcId="{D230457C-6089-401A-A220-66C381C638D8}" destId="{09CF559F-B9FC-4318-A652-D0209A2F7816}" srcOrd="0" destOrd="0" presId="urn:microsoft.com/office/officeart/2005/8/layout/orgChart1"/>
    <dgm:cxn modelId="{B14EAE84-0B91-4D1C-A063-D441A5F6D377}" type="presParOf" srcId="{78045DB7-B1FE-48BF-B792-FB319AEE02FA}" destId="{5AE20239-B1F1-4961-AE79-C52A8CAE8FBA}" srcOrd="0" destOrd="0" presId="urn:microsoft.com/office/officeart/2005/8/layout/orgChart1"/>
    <dgm:cxn modelId="{E4B8BF11-9AE7-4FFC-A17F-BE923CC1867C}" type="presParOf" srcId="{5AE20239-B1F1-4961-AE79-C52A8CAE8FBA}" destId="{1D303CAB-08C2-4E51-9015-8DBF2F1DC448}" srcOrd="0" destOrd="0" presId="urn:microsoft.com/office/officeart/2005/8/layout/orgChart1"/>
    <dgm:cxn modelId="{3E1DD812-E086-44D0-BA46-3D46E7C65FDA}" type="presParOf" srcId="{1D303CAB-08C2-4E51-9015-8DBF2F1DC448}" destId="{9C4B33AC-08E0-4E85-9AA2-371F718104E1}" srcOrd="0" destOrd="0" presId="urn:microsoft.com/office/officeart/2005/8/layout/orgChart1"/>
    <dgm:cxn modelId="{71D555E9-F16D-448B-B4F6-3A3F5406E524}" type="presParOf" srcId="{1D303CAB-08C2-4E51-9015-8DBF2F1DC448}" destId="{7A3E54EA-F1D5-4046-BCB8-9465D5629A33}" srcOrd="1" destOrd="0" presId="urn:microsoft.com/office/officeart/2005/8/layout/orgChart1"/>
    <dgm:cxn modelId="{9C14E69D-701C-4BF2-B5A4-A2692E5CD3E6}" type="presParOf" srcId="{5AE20239-B1F1-4961-AE79-C52A8CAE8FBA}" destId="{88B86C71-2338-407D-9938-2210E3F56498}" srcOrd="1" destOrd="0" presId="urn:microsoft.com/office/officeart/2005/8/layout/orgChart1"/>
    <dgm:cxn modelId="{434F6B23-68C4-44AC-B93F-6F10208353BE}" type="presParOf" srcId="{88B86C71-2338-407D-9938-2210E3F56498}" destId="{B9FE7903-8323-48EF-A308-042533D2B21D}" srcOrd="0" destOrd="0" presId="urn:microsoft.com/office/officeart/2005/8/layout/orgChart1"/>
    <dgm:cxn modelId="{537970E9-FB80-4323-8EC5-8D1584DDDF7B}" type="presParOf" srcId="{88B86C71-2338-407D-9938-2210E3F56498}" destId="{FA3AF5F3-D82F-41C2-AB65-40ED16350AD1}" srcOrd="1" destOrd="0" presId="urn:microsoft.com/office/officeart/2005/8/layout/orgChart1"/>
    <dgm:cxn modelId="{04E09851-D7D9-4794-A1E4-30F0FA2C9CB1}" type="presParOf" srcId="{FA3AF5F3-D82F-41C2-AB65-40ED16350AD1}" destId="{7DB7DA76-4CD5-4A44-A6F1-AEECD576E113}" srcOrd="0" destOrd="0" presId="urn:microsoft.com/office/officeart/2005/8/layout/orgChart1"/>
    <dgm:cxn modelId="{3C582C93-29DD-4191-8022-814FEDC92CFD}" type="presParOf" srcId="{7DB7DA76-4CD5-4A44-A6F1-AEECD576E113}" destId="{FE1D4AA9-DD55-411A-A95F-0948BE066E98}" srcOrd="0" destOrd="0" presId="urn:microsoft.com/office/officeart/2005/8/layout/orgChart1"/>
    <dgm:cxn modelId="{1E766B0D-B3D9-4576-9301-4C05C923425D}" type="presParOf" srcId="{7DB7DA76-4CD5-4A44-A6F1-AEECD576E113}" destId="{5A364573-B355-46D5-9D9B-D4D43AEC8404}" srcOrd="1" destOrd="0" presId="urn:microsoft.com/office/officeart/2005/8/layout/orgChart1"/>
    <dgm:cxn modelId="{420D7B48-987D-4EC6-B3F0-299C064D7C2E}" type="presParOf" srcId="{FA3AF5F3-D82F-41C2-AB65-40ED16350AD1}" destId="{EA101B46-C5E9-4E37-B321-32C3960B4FE6}" srcOrd="1" destOrd="0" presId="urn:microsoft.com/office/officeart/2005/8/layout/orgChart1"/>
    <dgm:cxn modelId="{57386FF5-BC11-4D65-81EF-A7BE76BD7879}" type="presParOf" srcId="{FA3AF5F3-D82F-41C2-AB65-40ED16350AD1}" destId="{08F81D3E-CACE-41E9-994B-D97DB5BA5053}" srcOrd="2" destOrd="0" presId="urn:microsoft.com/office/officeart/2005/8/layout/orgChart1"/>
    <dgm:cxn modelId="{0C16739D-E56A-4F17-B07A-16390491F337}" type="presParOf" srcId="{88B86C71-2338-407D-9938-2210E3F56498}" destId="{09CF559F-B9FC-4318-A652-D0209A2F7816}" srcOrd="2" destOrd="0" presId="urn:microsoft.com/office/officeart/2005/8/layout/orgChart1"/>
    <dgm:cxn modelId="{492F2F83-F738-4D15-8C63-702EB7BFC9CB}" type="presParOf" srcId="{88B86C71-2338-407D-9938-2210E3F56498}" destId="{5E4F96C9-D48B-4D3F-9B7A-63CB21DDB5F3}" srcOrd="3" destOrd="0" presId="urn:microsoft.com/office/officeart/2005/8/layout/orgChart1"/>
    <dgm:cxn modelId="{A36B5577-2360-4C05-82A1-555683D5D6F1}" type="presParOf" srcId="{5E4F96C9-D48B-4D3F-9B7A-63CB21DDB5F3}" destId="{18761C2F-23E2-4EE7-AF0A-E666CF9B80E9}" srcOrd="0" destOrd="0" presId="urn:microsoft.com/office/officeart/2005/8/layout/orgChart1"/>
    <dgm:cxn modelId="{4A1125A4-063A-43C5-A86C-225228EA87C9}" type="presParOf" srcId="{18761C2F-23E2-4EE7-AF0A-E666CF9B80E9}" destId="{6EE46DA0-08A6-446E-8F2A-6F36C23A9177}" srcOrd="0" destOrd="0" presId="urn:microsoft.com/office/officeart/2005/8/layout/orgChart1"/>
    <dgm:cxn modelId="{EE5F77DE-7389-4883-B9CB-29DE6947D16B}" type="presParOf" srcId="{18761C2F-23E2-4EE7-AF0A-E666CF9B80E9}" destId="{42560BDB-2C92-47CE-9DBE-5D5DF4829433}" srcOrd="1" destOrd="0" presId="urn:microsoft.com/office/officeart/2005/8/layout/orgChart1"/>
    <dgm:cxn modelId="{ACD87A8F-E19B-4D01-AE2C-714BB42CEC70}" type="presParOf" srcId="{5E4F96C9-D48B-4D3F-9B7A-63CB21DDB5F3}" destId="{C26C3B77-2722-458D-B616-E8534C0BC5CE}" srcOrd="1" destOrd="0" presId="urn:microsoft.com/office/officeart/2005/8/layout/orgChart1"/>
    <dgm:cxn modelId="{0A61C193-7F02-4E26-B09D-36EFFBC8350A}" type="presParOf" srcId="{5E4F96C9-D48B-4D3F-9B7A-63CB21DDB5F3}" destId="{077B9A15-C950-4D7C-8DFB-097861FAEE2C}" srcOrd="2" destOrd="0" presId="urn:microsoft.com/office/officeart/2005/8/layout/orgChart1"/>
    <dgm:cxn modelId="{0BA70011-1625-4300-838B-C3C0059FA749}" type="presParOf" srcId="{88B86C71-2338-407D-9938-2210E3F56498}" destId="{99E95386-B902-4E2F-9971-8C3052919929}" srcOrd="4" destOrd="0" presId="urn:microsoft.com/office/officeart/2005/8/layout/orgChart1"/>
    <dgm:cxn modelId="{D81380D2-A7D8-4D99-A03B-B173D2BE2BE5}" type="presParOf" srcId="{88B86C71-2338-407D-9938-2210E3F56498}" destId="{0C54471D-85AC-49FE-B3A8-982B29553144}" srcOrd="5" destOrd="0" presId="urn:microsoft.com/office/officeart/2005/8/layout/orgChart1"/>
    <dgm:cxn modelId="{C78A6E7E-8A9E-4324-84E6-004D567A8985}" type="presParOf" srcId="{0C54471D-85AC-49FE-B3A8-982B29553144}" destId="{B3848F52-9950-4899-8D1E-0E01175CFF81}" srcOrd="0" destOrd="0" presId="urn:microsoft.com/office/officeart/2005/8/layout/orgChart1"/>
    <dgm:cxn modelId="{15E91E4B-0E77-424D-95F3-0866E252E8F4}" type="presParOf" srcId="{B3848F52-9950-4899-8D1E-0E01175CFF81}" destId="{FC6BEFDB-6845-460B-B29D-0740FA8B1766}" srcOrd="0" destOrd="0" presId="urn:microsoft.com/office/officeart/2005/8/layout/orgChart1"/>
    <dgm:cxn modelId="{869467FE-7339-43A6-863C-7E08A0926CAD}" type="presParOf" srcId="{B3848F52-9950-4899-8D1E-0E01175CFF81}" destId="{9A519E7A-ECF9-4D90-A0FB-C9F6AD8C9B23}" srcOrd="1" destOrd="0" presId="urn:microsoft.com/office/officeart/2005/8/layout/orgChart1"/>
    <dgm:cxn modelId="{C009513E-FB27-4F21-ACC7-EAEE24EECE92}" type="presParOf" srcId="{0C54471D-85AC-49FE-B3A8-982B29553144}" destId="{00E10BF9-A321-4370-986B-449840FDE5CA}" srcOrd="1" destOrd="0" presId="urn:microsoft.com/office/officeart/2005/8/layout/orgChart1"/>
    <dgm:cxn modelId="{4E1A638B-D6C1-4997-851D-84BAFED72A9F}" type="presParOf" srcId="{0C54471D-85AC-49FE-B3A8-982B29553144}" destId="{78344A88-15C0-442C-B564-3C47E748A889}" srcOrd="2" destOrd="0" presId="urn:microsoft.com/office/officeart/2005/8/layout/orgChart1"/>
    <dgm:cxn modelId="{874A8032-C7F7-4666-980B-996143CCE96A}" type="presParOf" srcId="{5AE20239-B1F1-4961-AE79-C52A8CAE8FBA}" destId="{D2C71B82-A7D4-43DA-BCF8-7277EE1E07AB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284D82-B380-4BAE-8907-6695849DFB00}">
      <dsp:nvSpPr>
        <dsp:cNvPr id="0" name=""/>
        <dsp:cNvSpPr/>
      </dsp:nvSpPr>
      <dsp:spPr>
        <a:xfrm>
          <a:off x="3940434" y="2643205"/>
          <a:ext cx="2006158" cy="734123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69095"/>
              </a:lnTo>
              <a:lnTo>
                <a:pt x="2006158" y="369095"/>
              </a:lnTo>
              <a:lnTo>
                <a:pt x="2006158" y="734123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BF3F5D6-7A85-4E95-9F2A-528FA07EB41B}">
      <dsp:nvSpPr>
        <dsp:cNvPr id="0" name=""/>
        <dsp:cNvSpPr/>
      </dsp:nvSpPr>
      <dsp:spPr>
        <a:xfrm>
          <a:off x="1740081" y="2643205"/>
          <a:ext cx="2200353" cy="734123"/>
        </a:xfrm>
        <a:custGeom>
          <a:avLst/>
          <a:gdLst/>
          <a:ahLst/>
          <a:cxnLst/>
          <a:rect l="0" t="0" r="0" b="0"/>
          <a:pathLst>
            <a:path>
              <a:moveTo>
                <a:pt x="2200353" y="0"/>
              </a:moveTo>
              <a:lnTo>
                <a:pt x="2200353" y="369095"/>
              </a:lnTo>
              <a:lnTo>
                <a:pt x="0" y="369095"/>
              </a:lnTo>
              <a:lnTo>
                <a:pt x="0" y="734123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45A30C9-9361-4388-961C-CE8FCA741049}">
      <dsp:nvSpPr>
        <dsp:cNvPr id="0" name=""/>
        <dsp:cNvSpPr/>
      </dsp:nvSpPr>
      <dsp:spPr>
        <a:xfrm>
          <a:off x="1828783" y="997034"/>
          <a:ext cx="4223303" cy="1646171"/>
        </a:xfrm>
        <a:prstGeom prst="rect">
          <a:avLst/>
        </a:prstGeom>
        <a:solidFill>
          <a:schemeClr val="accent1">
            <a:alpha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4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Коррупция</a:t>
          </a:r>
          <a:endParaRPr lang="ru-RU" sz="4800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imes New Roman" pitchFamily="18" charset="0"/>
            <a:cs typeface="Times New Roman" pitchFamily="18" charset="0"/>
          </a:endParaRPr>
        </a:p>
        <a:p>
          <a:pPr lvl="0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kern="1200" dirty="0"/>
        </a:p>
      </dsp:txBody>
      <dsp:txXfrm>
        <a:off x="1828783" y="997034"/>
        <a:ext cx="4223303" cy="1646171"/>
      </dsp:txXfrm>
    </dsp:sp>
    <dsp:sp modelId="{9A5FF0E4-818C-4024-9113-92BF138C78D5}">
      <dsp:nvSpPr>
        <dsp:cNvPr id="0" name=""/>
        <dsp:cNvSpPr/>
      </dsp:nvSpPr>
      <dsp:spPr>
        <a:xfrm>
          <a:off x="1853" y="3377329"/>
          <a:ext cx="3476456" cy="1738228"/>
        </a:xfrm>
        <a:prstGeom prst="rect">
          <a:avLst/>
        </a:prstGeom>
        <a:solidFill>
          <a:schemeClr val="accent1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Социально-  </a:t>
          </a:r>
          <a:b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</a:b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  историческое явление </a:t>
          </a:r>
          <a:endParaRPr lang="ru-RU" sz="3600" kern="1200" dirty="0"/>
        </a:p>
      </dsp:txBody>
      <dsp:txXfrm>
        <a:off x="1853" y="3377329"/>
        <a:ext cx="3476456" cy="1738228"/>
      </dsp:txXfrm>
    </dsp:sp>
    <dsp:sp modelId="{0ABE91C7-10AC-446E-80EB-940AEB168E44}">
      <dsp:nvSpPr>
        <dsp:cNvPr id="0" name=""/>
        <dsp:cNvSpPr/>
      </dsp:nvSpPr>
      <dsp:spPr>
        <a:xfrm>
          <a:off x="4208365" y="3377329"/>
          <a:ext cx="3476456" cy="1738228"/>
        </a:xfrm>
        <a:prstGeom prst="rect">
          <a:avLst/>
        </a:prstGeom>
        <a:solidFill>
          <a:schemeClr val="accent1">
            <a:alpha val="7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rgbClr val="000000">
              <a:alpha val="40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Юридическое понятие</a:t>
          </a:r>
          <a:endParaRPr lang="ru-RU" sz="3600" kern="1200" dirty="0"/>
        </a:p>
      </dsp:txBody>
      <dsp:txXfrm>
        <a:off x="4208365" y="3377329"/>
        <a:ext cx="3476456" cy="17382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E95386-B902-4E2F-9971-8C3052919929}">
      <dsp:nvSpPr>
        <dsp:cNvPr id="0" name=""/>
        <dsp:cNvSpPr/>
      </dsp:nvSpPr>
      <dsp:spPr>
        <a:xfrm>
          <a:off x="4234601" y="2954646"/>
          <a:ext cx="2985097" cy="82543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2110"/>
              </a:lnTo>
              <a:lnTo>
                <a:pt x="2985097" y="622110"/>
              </a:lnTo>
              <a:lnTo>
                <a:pt x="2985097" y="825439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CF559F-B9FC-4318-A652-D0209A2F7816}">
      <dsp:nvSpPr>
        <dsp:cNvPr id="0" name=""/>
        <dsp:cNvSpPr/>
      </dsp:nvSpPr>
      <dsp:spPr>
        <a:xfrm>
          <a:off x="4170766" y="2954646"/>
          <a:ext cx="91440" cy="825439"/>
        </a:xfrm>
        <a:custGeom>
          <a:avLst/>
          <a:gdLst/>
          <a:ahLst/>
          <a:cxnLst/>
          <a:rect l="0" t="0" r="0" b="0"/>
          <a:pathLst>
            <a:path>
              <a:moveTo>
                <a:pt x="63835" y="0"/>
              </a:moveTo>
              <a:lnTo>
                <a:pt x="63835" y="622110"/>
              </a:lnTo>
              <a:lnTo>
                <a:pt x="45720" y="622110"/>
              </a:lnTo>
              <a:lnTo>
                <a:pt x="45720" y="825439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9FE7903-8323-48EF-A308-042533D2B21D}">
      <dsp:nvSpPr>
        <dsp:cNvPr id="0" name=""/>
        <dsp:cNvSpPr/>
      </dsp:nvSpPr>
      <dsp:spPr>
        <a:xfrm>
          <a:off x="1154994" y="2954646"/>
          <a:ext cx="3079607" cy="825439"/>
        </a:xfrm>
        <a:custGeom>
          <a:avLst/>
          <a:gdLst/>
          <a:ahLst/>
          <a:cxnLst/>
          <a:rect l="0" t="0" r="0" b="0"/>
          <a:pathLst>
            <a:path>
              <a:moveTo>
                <a:pt x="3079607" y="0"/>
              </a:moveTo>
              <a:lnTo>
                <a:pt x="3079607" y="622110"/>
              </a:lnTo>
              <a:lnTo>
                <a:pt x="0" y="622110"/>
              </a:lnTo>
              <a:lnTo>
                <a:pt x="0" y="825439"/>
              </a:lnTo>
            </a:path>
          </a:pathLst>
        </a:custGeom>
        <a:noFill/>
        <a:ln w="25400" cap="flat" cmpd="sng" algn="ctr">
          <a:solidFill>
            <a:schemeClr val="accent1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4B33AC-08E0-4E85-9AA2-371F718104E1}">
      <dsp:nvSpPr>
        <dsp:cNvPr id="0" name=""/>
        <dsp:cNvSpPr/>
      </dsp:nvSpPr>
      <dsp:spPr>
        <a:xfrm>
          <a:off x="1081776" y="0"/>
          <a:ext cx="6305650" cy="2954646"/>
        </a:xfrm>
        <a:prstGeom prst="rect">
          <a:avLst/>
        </a:prstGeom>
        <a:gradFill rotWithShape="0">
          <a:gsLst>
            <a:gs pos="0">
              <a:schemeClr val="accent1">
                <a:alpha val="80000"/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alpha val="80000"/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alpha val="80000"/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alpha val="80000"/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dirty="0" smtClean="0"/>
            <a:t>Учебный курс</a:t>
          </a:r>
          <a:br>
            <a:rPr lang="ru-RU" sz="3600" b="1" kern="1200" dirty="0" smtClean="0"/>
          </a:br>
          <a:r>
            <a:rPr lang="ru-RU" sz="3600" b="1" kern="1200" dirty="0" smtClean="0"/>
            <a:t> «Основы религиозных культур </a:t>
          </a:r>
          <a:br>
            <a:rPr lang="ru-RU" sz="3600" b="1" kern="1200" dirty="0" smtClean="0"/>
          </a:br>
          <a:r>
            <a:rPr lang="ru-RU" sz="3600" b="1" kern="1200" dirty="0" smtClean="0"/>
            <a:t>и светской этики» </a:t>
          </a:r>
          <a:endParaRPr lang="ru-RU" sz="1200" b="1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b="1" kern="1200" dirty="0" smtClean="0"/>
        </a:p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/>
            <a:t>Культурологический курс</a:t>
          </a:r>
          <a:endParaRPr lang="ru-RU" sz="3200" b="1" kern="1200" dirty="0"/>
        </a:p>
      </dsp:txBody>
      <dsp:txXfrm>
        <a:off x="1081776" y="0"/>
        <a:ext cx="6305650" cy="2954646"/>
      </dsp:txXfrm>
    </dsp:sp>
    <dsp:sp modelId="{FE1D4AA9-DD55-411A-A95F-0948BE066E98}">
      <dsp:nvSpPr>
        <dsp:cNvPr id="0" name=""/>
        <dsp:cNvSpPr/>
      </dsp:nvSpPr>
      <dsp:spPr>
        <a:xfrm>
          <a:off x="4179" y="3780086"/>
          <a:ext cx="2301630" cy="1966437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alpha val="70000"/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alpha val="70000"/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Нравственные идеалы  и </a:t>
          </a:r>
        </a:p>
        <a:p>
          <a:pPr lvl="0" algn="ctr" defTabSz="10668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2400" b="1" kern="1200" dirty="0" smtClean="0"/>
            <a:t>ценности</a:t>
          </a:r>
          <a:endParaRPr lang="ru-RU" sz="2400" b="1" kern="1200" dirty="0"/>
        </a:p>
      </dsp:txBody>
      <dsp:txXfrm>
        <a:off x="4179" y="3780086"/>
        <a:ext cx="2301630" cy="1966437"/>
      </dsp:txXfrm>
    </dsp:sp>
    <dsp:sp modelId="{6EE46DA0-08A6-446E-8F2A-6F36C23A9177}">
      <dsp:nvSpPr>
        <dsp:cNvPr id="0" name=""/>
        <dsp:cNvSpPr/>
      </dsp:nvSpPr>
      <dsp:spPr>
        <a:xfrm>
          <a:off x="2712468" y="3780086"/>
          <a:ext cx="3008035" cy="1966437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alpha val="70000"/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alpha val="70000"/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Традиции </a:t>
          </a:r>
          <a:r>
            <a:rPr lang="ru-RU" sz="2200" b="1" kern="1200" dirty="0" smtClean="0"/>
            <a:t>многонациональной</a:t>
          </a:r>
          <a:r>
            <a:rPr lang="ru-RU" sz="2400" b="1" kern="1200" dirty="0" smtClean="0"/>
            <a:t> культуры России</a:t>
          </a:r>
          <a:endParaRPr lang="ru-RU" sz="2400" b="1" kern="1200" dirty="0"/>
        </a:p>
      </dsp:txBody>
      <dsp:txXfrm>
        <a:off x="2712468" y="3780086"/>
        <a:ext cx="3008035" cy="1966437"/>
      </dsp:txXfrm>
    </dsp:sp>
    <dsp:sp modelId="{FC6BEFDB-6845-460B-B29D-0740FA8B1766}">
      <dsp:nvSpPr>
        <dsp:cNvPr id="0" name=""/>
        <dsp:cNvSpPr/>
      </dsp:nvSpPr>
      <dsp:spPr>
        <a:xfrm>
          <a:off x="6127162" y="3780086"/>
          <a:ext cx="2185074" cy="1966437"/>
        </a:xfrm>
        <a:prstGeom prst="rect">
          <a:avLst/>
        </a:prstGeom>
        <a:gradFill rotWithShape="0">
          <a:gsLst>
            <a:gs pos="0">
              <a:schemeClr val="accent1">
                <a:alpha val="70000"/>
                <a:hueOff val="0"/>
                <a:satOff val="0"/>
                <a:lumOff val="0"/>
                <a:alphaOff val="0"/>
                <a:shade val="63000"/>
                <a:satMod val="165000"/>
              </a:schemeClr>
            </a:gs>
            <a:gs pos="30000">
              <a:schemeClr val="accent1">
                <a:alpha val="70000"/>
                <a:hueOff val="0"/>
                <a:satOff val="0"/>
                <a:lumOff val="0"/>
                <a:alphaOff val="0"/>
                <a:shade val="58000"/>
                <a:satMod val="165000"/>
              </a:schemeClr>
            </a:gs>
            <a:gs pos="75000">
              <a:schemeClr val="accent1">
                <a:alpha val="70000"/>
                <a:hueOff val="0"/>
                <a:satOff val="0"/>
                <a:lumOff val="0"/>
                <a:alphaOff val="0"/>
                <a:shade val="30000"/>
                <a:satMod val="175000"/>
              </a:schemeClr>
            </a:gs>
            <a:gs pos="100000">
              <a:schemeClr val="accent1">
                <a:alpha val="70000"/>
                <a:hueOff val="0"/>
                <a:satOff val="0"/>
                <a:lumOff val="0"/>
                <a:alphaOff val="0"/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  <a:ln>
          <a:noFill/>
        </a:ln>
        <a:effectLst>
          <a:outerShdw blurRad="50800" dist="20000" dir="5400000" rotWithShape="0">
            <a:srgbClr val="000000">
              <a:alpha val="42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Значение в жизни </a:t>
          </a:r>
          <a:r>
            <a:rPr lang="ru-RU" sz="2200" b="1" kern="1200" dirty="0" smtClean="0"/>
            <a:t>современного</a:t>
          </a:r>
          <a:r>
            <a:rPr lang="ru-RU" sz="2400" b="1" kern="1200" dirty="0" smtClean="0"/>
            <a:t> общества</a:t>
          </a:r>
          <a:endParaRPr lang="ru-RU" sz="2400" b="1" kern="1200" dirty="0"/>
        </a:p>
      </dsp:txBody>
      <dsp:txXfrm>
        <a:off x="6127162" y="3780086"/>
        <a:ext cx="2185074" cy="19664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CA4510-B3A6-4966-B688-E259A14723C4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FF1F62-A2D0-4741-907A-6C4B8623A36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50283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856E62-8D84-4A28-BE25-2CCE539DD419}" type="datetimeFigureOut">
              <a:rPr lang="ru-RU" smtClean="0"/>
              <a:pPr/>
              <a:t>07.02.2017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B8FA7B-2E68-4C14-98F7-0FF52668D85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98400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0B63F832-8D10-4538-87C8-2BFBEEE2E8E3}" type="datetime1">
              <a:rPr lang="ru-RU" smtClean="0"/>
              <a:t>07.02.2017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5AB0F-F460-4967-AE4D-57C4D2BA33BB}" type="datetime1">
              <a:rPr lang="ru-RU" smtClean="0"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D1D335-26E9-4E37-8C3B-76266D4DE290}" type="datetime1">
              <a:rPr lang="ru-RU" smtClean="0"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34ACDF2-C4FE-45DE-9AE9-FFDD6C32953C}" type="datetime1">
              <a:rPr lang="ru-RU" smtClean="0"/>
              <a:t>07.02.2017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E3F7E3-236A-4E5E-9CC3-84B76D56F629}" type="datetime1">
              <a:rPr lang="ru-RU" smtClean="0"/>
              <a:t>07.02.2017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69484C-51BE-49DD-A828-D4BA3CE2EEEE}" type="datetime1">
              <a:rPr lang="ru-RU" smtClean="0"/>
              <a:t>07.02.2017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9E091-90CE-4854-9773-C22613CFA4CD}" type="datetime1">
              <a:rPr lang="ru-RU" smtClean="0"/>
              <a:t>07.02.2017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D4A0629-031A-4317-AE6A-E50503B8F830}" type="datetime1">
              <a:rPr lang="ru-RU" smtClean="0"/>
              <a:t>07.02.2017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F192-B133-496D-9EF0-E172DFC73CE1}" type="datetime1">
              <a:rPr lang="ru-RU" smtClean="0"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0C99438-0FF8-48FE-BC13-A4E5E6222BF7}" type="datetime1">
              <a:rPr lang="ru-RU" smtClean="0"/>
              <a:t>07.02.2017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D341C8B-274E-4002-B051-706B1DA4945C}" type="datetime1">
              <a:rPr lang="ru-RU" smtClean="0"/>
              <a:t>07.02.2017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153718D-076D-4325-80A5-963854952BA4}" type="datetime1">
              <a:rPr lang="ru-RU" smtClean="0"/>
              <a:t>07.02.2017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images.yandex.ru/yandsearch?source=wiz&amp;fp=0&amp;text=%D0%BE%D1%81%D0%BD%D0%BE%D0%B2%D1%8B%20%D0%BF%D1%80%D0%B0%D0%B2%D0%BE%D1%81%D0%BB%D0%B0%D0%B2%D0%BD%D0%BE%D0%B9%20%D0%BA%D1%83%D0%BB%D1%8C%D1%82%D1%83%D1%80%D1%8B%20%D1%83%D1%87%D0%B5%D0%B1%D0%BD%D0%B8%D0%BA%20%D0%BA%D1%83%D1%80%D0%B0%D0%B5%D0%B2%D0%B0&amp;noreask=1&amp;pos=3&amp;lr=2&amp;rpt=simage&amp;uinfo=ww-1331-wh-617-fw-1098-fh-448-pd-1&amp;img_url=http://img1.labirint.ru/books/366331/big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yandex.ru/yandsearch?source=wiz&amp;fp=0&amp;text=%D1%83%D1%87%D0%B5%D0%B1%D0%BD%D0%B8%D0%BA%20%D0%BE%D1%81%D0%BD%D0%BE%D0%B2%D1%8B%20%D0%BC%D0%B8%D1%80%D0%BE%D0%B2%D1%8B%D1%85%20%D1%80%D0%B5%D0%BB%D0%B8%D0%B3%D0%B8%D0%BE%D0%B7%D0%BD%D1%8B%D1%85%20%D0%BA%D1%83%D0%BB%D1%8C%D1%82%D1%83%D1%80&amp;noreask=1&amp;pos=0&amp;lr=2&amp;rpt=simage&amp;uinfo=ww-1331-wh-617-fw-1098-fh-448-pd-1&amp;img_url=http://www.prosv.ru/Attachment.aspx?Id%3D9182" TargetMode="Externa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images.yandex.ru/yandsearch?source=wiz&amp;fp=0&amp;text=%D0%BE%D1%81%D0%BD%D0%BE%D0%B2%D1%8B%20%D1%81%D0%B2%D0%B5%D1%82%D1%81%D0%BA%D0%BE%D0%B9%20%D1%8D%D1%82%D0%B8%D0%BA%D0%B8%204%20%D0%BA%D0%BB%D0%B0%D1%81%D1%81%20%D1%83%D1%87%D0%B5%D0%B1%D0%BD%D0%B8%D0%BA&amp;noreask=1&amp;pos=5&amp;lr=2&amp;rpt=simage&amp;uinfo=ww-1331-wh-617-fw-1098-fh-448-pd-1&amp;img_url=http://biblio.sch1527.edusite.ru/images/1003116841.jpg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7.png"/><Relationship Id="rId4" Type="http://schemas.openxmlformats.org/officeDocument/2006/relationships/oleObject" Target="../embeddings/Microsoft_Excel_97-2003_Worksheet1.xls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8.png"/><Relationship Id="rId4" Type="http://schemas.openxmlformats.org/officeDocument/2006/relationships/oleObject" Target="../embeddings/Microsoft_Excel_97-2003_Worksheet2.xls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9.emf"/><Relationship Id="rId4" Type="http://schemas.openxmlformats.org/officeDocument/2006/relationships/oleObject" Target="../embeddings/Microsoft_Excel_97-2003_Worksheet3.xls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30.png"/><Relationship Id="rId4" Type="http://schemas.openxmlformats.org/officeDocument/2006/relationships/oleObject" Target="../embeddings/Microsoft_Excel_97-2003_Worksheet4.xls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2643182"/>
            <a:ext cx="6529390" cy="189436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Реализация модуля </a:t>
            </a:r>
            <a:r>
              <a:rPr lang="ru-RU" sz="4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антикоррупционной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направленности в условиях внедрения ФГОС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57356" y="5404730"/>
            <a:ext cx="7286644" cy="1453270"/>
          </a:xfrm>
        </p:spPr>
        <p:txBody>
          <a:bodyPr>
            <a:normAutofit fontScale="92500" lnSpcReduction="20000"/>
          </a:bodyPr>
          <a:lstStyle/>
          <a:p>
            <a:pPr algn="r">
              <a:spcBef>
                <a:spcPts val="0"/>
              </a:spcBef>
              <a:defRPr/>
            </a:pPr>
            <a:r>
              <a:rPr lang="ru-RU" dirty="0" smtClean="0"/>
              <a:t>Сухова Ксения </a:t>
            </a:r>
            <a:r>
              <a:rPr lang="ru-RU" dirty="0" err="1" smtClean="0"/>
              <a:t>Юлиановна</a:t>
            </a:r>
            <a:r>
              <a:rPr lang="ru-RU" dirty="0" smtClean="0"/>
              <a:t>,</a:t>
            </a:r>
          </a:p>
          <a:p>
            <a:pPr algn="r">
              <a:spcBef>
                <a:spcPts val="0"/>
              </a:spcBef>
              <a:defRPr/>
            </a:pPr>
            <a:r>
              <a:rPr lang="ru-RU" dirty="0" smtClean="0"/>
              <a:t>методист ИМЦ </a:t>
            </a:r>
          </a:p>
          <a:p>
            <a:pPr algn="r">
              <a:spcBef>
                <a:spcPts val="0"/>
              </a:spcBef>
              <a:defRPr/>
            </a:pPr>
            <a:r>
              <a:rPr lang="ru-RU" dirty="0" smtClean="0"/>
              <a:t>Калининского района </a:t>
            </a:r>
          </a:p>
          <a:p>
            <a:pPr algn="r">
              <a:spcBef>
                <a:spcPts val="0"/>
              </a:spcBef>
              <a:defRPr/>
            </a:pPr>
            <a:r>
              <a:rPr lang="ru-RU" dirty="0" smtClean="0"/>
              <a:t>Санкт-Петербурга</a:t>
            </a:r>
          </a:p>
          <a:p>
            <a:pPr algn="ctr">
              <a:spcBef>
                <a:spcPts val="0"/>
              </a:spcBef>
              <a:defRPr/>
            </a:pPr>
            <a:r>
              <a:rPr lang="ru-RU" dirty="0" smtClean="0"/>
              <a:t>06.02.2017г.</a:t>
            </a:r>
          </a:p>
          <a:p>
            <a:pPr algn="r">
              <a:spcBef>
                <a:spcPts val="0"/>
              </a:spcBef>
              <a:defRPr/>
            </a:pPr>
            <a:r>
              <a:rPr lang="ru-RU" dirty="0" smtClean="0"/>
              <a:t>   </a:t>
            </a:r>
          </a:p>
          <a:p>
            <a:endParaRPr lang="ru-RU" dirty="0"/>
          </a:p>
        </p:txBody>
      </p:sp>
      <p:pic>
        <p:nvPicPr>
          <p:cNvPr id="4" name="Picture 5" descr="логотип ИМЦ_цве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0" y="214313"/>
            <a:ext cx="1819275" cy="120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8092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Антикоррупционная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политика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в современном мире и России: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образовательный аспект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132856"/>
            <a:ext cx="8003232" cy="434109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«Коррупция является наиболее обсуждаемой проблемой в мире»</a:t>
            </a:r>
          </a:p>
          <a:p>
            <a:pPr algn="r">
              <a:buNone/>
            </a:pPr>
            <a:r>
              <a:rPr lang="ru-RU" dirty="0" err="1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Кобус</a:t>
            </a:r>
            <a:r>
              <a:rPr lang="ru-RU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 де </a:t>
            </a:r>
            <a:r>
              <a:rPr lang="ru-RU" dirty="0" err="1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Свардт</a:t>
            </a:r>
            <a:r>
              <a:rPr lang="ru-RU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,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Исполнительный директор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Центра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антикоррупционных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исследований  и инициатив</a:t>
            </a:r>
          </a:p>
          <a:p>
            <a:pPr algn="r">
              <a:buNone/>
            </a:pPr>
            <a:r>
              <a:rPr lang="ru-RU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1026" name="Picture 2" descr="http://image.shutterstock.com/z/stock-photo--d-man-businessman-meeting-at-a-round-table-made-of-puzzle-107848052.jpg"/>
          <p:cNvPicPr>
            <a:picLocks noChangeAspect="1" noChangeArrowheads="1"/>
          </p:cNvPicPr>
          <p:nvPr/>
        </p:nvPicPr>
        <p:blipFill>
          <a:blip r:embed="rId2" cstate="print"/>
          <a:srcRect r="1866" b="9735"/>
          <a:stretch>
            <a:fillRect/>
          </a:stretch>
        </p:blipFill>
        <p:spPr bwMode="auto">
          <a:xfrm>
            <a:off x="683568" y="3573016"/>
            <a:ext cx="3157274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32770" name="Picture 2" descr="ExEH-62Z3Fk6sFh-y3IqqL7yYGfyHd8jzhYjRGrzk7tA7a8UxnRY56mP_9VbZ3mkuWvcYQvX2yZJQ35gk2ZJ1bzZNn7Om98JtFiO2M1yL5F57suRnqmte86JqV_IV1pEIolLiUa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76672"/>
            <a:ext cx="8518238" cy="5976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  <p:pic>
        <p:nvPicPr>
          <p:cNvPr id="33794" name="Picture 2" descr="TS7Dj8Qm3MvbGHZl-N-mnQ_NYDNAapLdNYJSadLJ218QJrz0lVQYz7apJfbgU25EYvhpaRROJtUveyCrfbcNpI3XAaJKwDpOAlvviLPZrrX_205hfncSPWF1jYl6y83lmwlD-pO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620688"/>
            <a:ext cx="8496944" cy="5904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124744"/>
            <a:ext cx="8352928" cy="6858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антикоррупционного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воспитания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060848"/>
            <a:ext cx="8079432" cy="4263752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ценностные установки и развивать способности, необходимые для формирования у молодых людей гражданской позиции в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отношении коррупции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en-US" dirty="0"/>
          </a:p>
        </p:txBody>
      </p:sp>
      <p:pic>
        <p:nvPicPr>
          <p:cNvPr id="4" name="Picture 6" descr="http://fspaudit.ru/wp-content/uploads/2016/07/Samye-rasprostranennye-zabluzhdeniya-ob-audit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3929066"/>
            <a:ext cx="2820753" cy="2568263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8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052736"/>
            <a:ext cx="7927849" cy="6858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антикоррупционного воспитания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132856"/>
            <a:ext cx="8763000" cy="4191744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800" b="1" i="1" dirty="0"/>
              <a:t>Задачи антикоррупционного воспитания</a:t>
            </a:r>
            <a:r>
              <a:rPr lang="ru-RU" sz="2800" b="1" i="1" dirty="0" smtClean="0"/>
              <a:t>:</a:t>
            </a:r>
          </a:p>
          <a:p>
            <a:pPr marL="0" indent="0">
              <a:buNone/>
            </a:pPr>
            <a:endParaRPr lang="ru-RU" sz="2800" dirty="0"/>
          </a:p>
          <a:p>
            <a:r>
              <a:rPr lang="ru-RU" sz="2800" dirty="0" smtClean="0"/>
              <a:t>формирование у обучающихся политико-правовых знаний антикоррупционного </a:t>
            </a:r>
            <a:r>
              <a:rPr lang="ru-RU" sz="2800" dirty="0" smtClean="0"/>
              <a:t>профиля</a:t>
            </a:r>
            <a:endParaRPr lang="ru-RU" sz="2800" dirty="0" smtClean="0"/>
          </a:p>
          <a:p>
            <a:r>
              <a:rPr lang="ru-RU" sz="2800" dirty="0" smtClean="0"/>
              <a:t>формирование у обучающихся нравственно-этических ценностных основ антикоррупционного поведения;</a:t>
            </a:r>
          </a:p>
          <a:p>
            <a:r>
              <a:rPr lang="ru-RU" sz="2800" dirty="0" smtClean="0"/>
              <a:t>формирование у обучающихся опыта конструктивного взаимодействия между обучающимися, опыта нравственно-правового решения текущих и перспективных проблем.</a:t>
            </a: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755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8290865" cy="144016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компоненты системы антикоррупционного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воспитания  в ОУ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772816"/>
            <a:ext cx="8424936" cy="4263752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отсутствие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случаев коррупционного поведения в образовательном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учреждении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антикоррупционное просвещение: изложение сущности феномена коррупции как преступного действия на уроках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правоведения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обретение опыта решения жизненных и школьных проблем на основе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сотрудничества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dirty="0">
                <a:latin typeface="Times New Roman" pitchFamily="18" charset="0"/>
                <a:cs typeface="Times New Roman" pitchFamily="18" charset="0"/>
              </a:rPr>
              <a:t>педагогическая деятельность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формированию антикоррупционного   мировоззрения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81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0688"/>
            <a:ext cx="8542385" cy="116523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Антикоррупционное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воспитание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система деятельности общеобразовательной организации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2000240"/>
            <a:ext cx="8424936" cy="447806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Направления: </a:t>
            </a:r>
          </a:p>
          <a:p>
            <a:r>
              <a:rPr lang="ru-RU" dirty="0" smtClean="0"/>
              <a:t>формирование знаний о коррупции, ее исторических корнях и формах;</a:t>
            </a:r>
          </a:p>
          <a:p>
            <a:r>
              <a:rPr lang="ru-RU" dirty="0" smtClean="0"/>
              <a:t>формирование необходимых для </a:t>
            </a:r>
            <a:r>
              <a:rPr lang="ru-RU" dirty="0" err="1" smtClean="0"/>
              <a:t>правосообразноого</a:t>
            </a:r>
            <a:r>
              <a:rPr lang="ru-RU" dirty="0" smtClean="0"/>
              <a:t>, правомерного  поведения компетенций: умений распознавать коррупцию как социально-юридическое  явление;</a:t>
            </a:r>
          </a:p>
          <a:p>
            <a:r>
              <a:rPr lang="ru-RU" dirty="0" smtClean="0"/>
              <a:t>формирование </a:t>
            </a:r>
            <a:r>
              <a:rPr lang="ru-RU" dirty="0" err="1" smtClean="0"/>
              <a:t>психо-эмоционального</a:t>
            </a:r>
            <a:r>
              <a:rPr lang="ru-RU" dirty="0" smtClean="0"/>
              <a:t> неприятия неправомерного, в том числе коррупционного поведения; </a:t>
            </a:r>
          </a:p>
          <a:p>
            <a:r>
              <a:rPr lang="ru-RU" dirty="0" smtClean="0"/>
              <a:t>стимулирование мотивации к поведению, соответствующему нравственно-правовым нормам.</a:t>
            </a:r>
          </a:p>
          <a:p>
            <a:pPr lvl="0"/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815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28670"/>
            <a:ext cx="857252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Принципы антикоррупционного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воспитания в общеобразовательной организации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9552" y="1772816"/>
            <a:ext cx="7467600" cy="44737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b="1" dirty="0" smtClean="0"/>
          </a:p>
          <a:p>
            <a:r>
              <a:rPr lang="ru-RU" dirty="0" smtClean="0"/>
              <a:t>принцип единства когнитивной, </a:t>
            </a:r>
            <a:r>
              <a:rPr lang="ru-RU" dirty="0" err="1" smtClean="0"/>
              <a:t>аксиологической</a:t>
            </a:r>
            <a:r>
              <a:rPr lang="ru-RU" dirty="0" smtClean="0"/>
              <a:t>, этической и поведенческой составляющих    воспитательного процесса;</a:t>
            </a:r>
          </a:p>
          <a:p>
            <a:r>
              <a:rPr lang="ru-RU" dirty="0" smtClean="0"/>
              <a:t>принцип целостности, опирающийся как на рациональные, так и на </a:t>
            </a:r>
            <a:r>
              <a:rPr lang="ru-RU" dirty="0" err="1" smtClean="0"/>
              <a:t>психо-эмоциональные</a:t>
            </a:r>
            <a:r>
              <a:rPr lang="ru-RU" dirty="0" smtClean="0"/>
              <a:t> факторы;</a:t>
            </a:r>
          </a:p>
          <a:p>
            <a:r>
              <a:rPr lang="ru-RU" dirty="0" smtClean="0"/>
              <a:t>принцип целостности, непрерывности, последовательности воспитательных воздействий;</a:t>
            </a:r>
          </a:p>
          <a:p>
            <a:r>
              <a:rPr lang="ru-RU" dirty="0" smtClean="0"/>
              <a:t>принцип дифференцированного подхода к разным возрастным группам обучающихся, находящихся на разных ступенях обучения (начальная школа, основная школа, старшая школа).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21537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Предметное, проблемно-тематическое пространство </a:t>
            </a:r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антикоррупционного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воспитания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2285992"/>
            <a:ext cx="7467600" cy="4259398"/>
          </a:xfrm>
        </p:spPr>
        <p:txBody>
          <a:bodyPr/>
          <a:lstStyle/>
          <a:p>
            <a:r>
              <a:rPr lang="ru-RU" dirty="0" smtClean="0"/>
              <a:t>Реализацию системы </a:t>
            </a:r>
            <a:r>
              <a:rPr lang="ru-RU" dirty="0" err="1" smtClean="0"/>
              <a:t>антикоррупционного</a:t>
            </a:r>
            <a:r>
              <a:rPr lang="ru-RU" dirty="0" smtClean="0"/>
              <a:t> воспитания в общеобразовательных организациях рекомендуется обеспечивать на предметном, </a:t>
            </a:r>
            <a:r>
              <a:rPr lang="ru-RU" dirty="0" err="1" smtClean="0"/>
              <a:t>метапредметном</a:t>
            </a:r>
            <a:r>
              <a:rPr lang="ru-RU" dirty="0" smtClean="0"/>
              <a:t> уровнях, в урочной и во внеурочной деятельности. 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  <p:pic>
        <p:nvPicPr>
          <p:cNvPr id="5" name="Picture 2" descr="http://previews.123rf.com/images/frenta/frenta0803/frenta080300105/2706853-3d-person-with-the-fastened-eyes-holding-scales-Objects-over--Stock-Photo.jpg"/>
          <p:cNvPicPr>
            <a:picLocks noChangeAspect="1" noChangeArrowheads="1"/>
          </p:cNvPicPr>
          <p:nvPr/>
        </p:nvPicPr>
        <p:blipFill>
          <a:blip r:embed="rId2" cstate="print"/>
          <a:srcRect l="4205" t="12278"/>
          <a:stretch>
            <a:fillRect/>
          </a:stretch>
        </p:blipFill>
        <p:spPr bwMode="auto">
          <a:xfrm>
            <a:off x="6922958" y="4143380"/>
            <a:ext cx="2221042" cy="27146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467600" cy="9175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Предметный уровень. Начальная школа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Окружающий мир</a:t>
            </a:r>
          </a:p>
          <a:p>
            <a:pPr lvl="0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Литературное чтение</a:t>
            </a:r>
          </a:p>
          <a:p>
            <a:pPr lvl="0"/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Термины «коррупция» и «</a:t>
            </a:r>
            <a:r>
              <a:rPr lang="ru-RU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антикоррупция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в начальной школе не применяются</a:t>
            </a:r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030" name="Picture 6" descr="http://wiki.1551.gov.ua/download/attachments/10551587/reading_to_children_anim_500_clr_10048.gif?version=1&amp;modificationDate=1471607060083&amp;api=v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1571612"/>
            <a:ext cx="4762500" cy="3905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457200" y="357166"/>
          <a:ext cx="7686675" cy="6116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7467600" cy="9175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Предметный уровень. Основная и средняя школа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История;</a:t>
            </a:r>
          </a:p>
          <a:p>
            <a:pPr lvl="0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Обществознание;</a:t>
            </a:r>
          </a:p>
          <a:p>
            <a:pPr lvl="0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Литература;</a:t>
            </a:r>
          </a:p>
          <a:p>
            <a:pPr lvl="0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Русский язык;</a:t>
            </a:r>
          </a:p>
          <a:p>
            <a:pPr lvl="0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География;</a:t>
            </a:r>
          </a:p>
          <a:p>
            <a:pPr lvl="0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Информатика:</a:t>
            </a:r>
          </a:p>
          <a:p>
            <a:pPr lvl="0"/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</a:t>
            </a:r>
          </a:p>
          <a:p>
            <a:pPr lvl="0"/>
            <a:endParaRPr lang="ru-RU" b="1" i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6" name="Picture 2" descr="http://www.kgsha.ru/files/image/2015-2016/NEWS/29_12/slideshow_vuzi_21_veka_vh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5953" y="3143249"/>
            <a:ext cx="5538047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ru-RU" sz="3200" b="1" i="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Классные часы в начальной </a:t>
            </a:r>
            <a:r>
              <a:rPr lang="ru-RU" sz="3200" b="1" i="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школе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2867737"/>
              </p:ext>
            </p:extLst>
          </p:nvPr>
        </p:nvGraphicFramePr>
        <p:xfrm>
          <a:off x="251520" y="404662"/>
          <a:ext cx="8535322" cy="60961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79668"/>
                <a:gridCol w="1641371"/>
                <a:gridCol w="2464839"/>
                <a:gridCol w="1749444"/>
              </a:tblGrid>
              <a:tr h="66725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Основная тема года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Темы классных часов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6704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1-й класс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«Что такое хорошо, и что такое плохо?»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«Что значит любить маму (папу)?»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«Неженки и сорванцы»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«А если с тобой поступят так же?»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12528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2-й класс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«Добро – для одного, а для других?»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«Кого мы называем добрым?»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«Подарки и другие способы благодарности»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«Деньги: свои и чужие»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12528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3-й класс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«Это честно?»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«Можно и нельзя»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«Как у нас в семье празднуются дни рождения?»</a:t>
                      </a:r>
                      <a:endParaRPr lang="ru-RU" sz="160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«Мои друзья – мое богатство»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12528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4-й класс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«Что такое справедливость?»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«Упорство и упрямство»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«Мы все разные, но у нас равные права»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«Как прожить без ссор?»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375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3567686"/>
              </p:ext>
            </p:extLst>
          </p:nvPr>
        </p:nvGraphicFramePr>
        <p:xfrm>
          <a:off x="179512" y="332656"/>
          <a:ext cx="8604449" cy="6120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800200"/>
                <a:gridCol w="2487684"/>
                <a:gridCol w="2264844"/>
                <a:gridCol w="2051721"/>
              </a:tblGrid>
              <a:tr h="185475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Возраст учащихся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Ведущая воспитательная задача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Основное содержание воспитательной деятельности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Основные формы </a:t>
                      </a:r>
                      <a:r>
                        <a:rPr lang="ru-RU" sz="1800" dirty="0" smtClean="0">
                          <a:effectLst/>
                        </a:rPr>
                        <a:t>воспитательной </a:t>
                      </a:r>
                      <a:r>
                        <a:rPr lang="ru-RU" sz="1800" dirty="0">
                          <a:effectLst/>
                        </a:rPr>
                        <a:t>работы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48845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Учащиеся начальных классов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Формирование положительного отношения к хранителям порядка,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стремление стать хранителем порядка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Хранители порядка:</a:t>
                      </a:r>
                      <a:endParaRPr lang="ru-RU" sz="18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правила охраны </a:t>
                      </a:r>
                      <a:r>
                        <a:rPr lang="ru-RU" sz="2000" dirty="0" smtClean="0">
                          <a:effectLst/>
                        </a:rPr>
                        <a:t>порядка, отношения с хранителями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Беседы-убеждения,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ролевые игры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177747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Учащиеся 5–7-х  классов </a:t>
                      </a:r>
                      <a:endParaRPr lang="ru-RU" sz="18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Формирование навыков совместной организации порядка в классе и школе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Организаторы порядка 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Коллективно-творческие дела,</a:t>
                      </a:r>
                      <a:endParaRPr lang="ru-RU" sz="1600" dirty="0">
                        <a:effectLst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ролевые игры</a:t>
                      </a:r>
                      <a:endParaRPr lang="ru-RU" sz="1600" dirty="0">
                        <a:effectLst/>
                        <a:latin typeface="Calibri"/>
                        <a:ea typeface="Times New Roman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928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11560" y="714356"/>
            <a:ext cx="7313240" cy="5759596"/>
          </a:xfrm>
        </p:spPr>
        <p:txBody>
          <a:bodyPr/>
          <a:lstStyle/>
          <a:p>
            <a:pPr algn="just"/>
            <a:r>
              <a:rPr lang="ru-RU" dirty="0" smtClean="0"/>
              <a:t>Система </a:t>
            </a:r>
            <a:r>
              <a:rPr lang="ru-RU" dirty="0" err="1" smtClean="0"/>
              <a:t>антикоррупционных</a:t>
            </a:r>
            <a:r>
              <a:rPr lang="ru-RU" dirty="0" smtClean="0"/>
              <a:t> идей, взглядов, принципов, в которых отражается негативное отношение личности, социальных групп и всего общества к коррупционной деятельности, должна органично дополнить мировоззренческую картину подрастающего поколения.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  <p:pic>
        <p:nvPicPr>
          <p:cNvPr id="6" name="Picture 2" descr="http://sweet-epil.ru/upload/medialibrary/b43/b43c8ff98812357b4faf6cf3d52e38a7.jpg"/>
          <p:cNvPicPr>
            <a:picLocks noChangeAspect="1" noChangeArrowheads="1"/>
          </p:cNvPicPr>
          <p:nvPr/>
        </p:nvPicPr>
        <p:blipFill>
          <a:blip r:embed="rId2" cstate="print"/>
          <a:srcRect r="16981" b="11320"/>
          <a:stretch>
            <a:fillRect/>
          </a:stretch>
        </p:blipFill>
        <p:spPr bwMode="auto">
          <a:xfrm>
            <a:off x="6215074" y="3082632"/>
            <a:ext cx="2500330" cy="35611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6725" y="1357298"/>
            <a:ext cx="7407275" cy="1471613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Духовно-нравственное воспитание обучающихся в условиях внедрения ФГОС</a:t>
            </a:r>
            <a:endParaRPr lang="ru-RU" sz="4000" b="1" dirty="0">
              <a:solidFill>
                <a:schemeClr val="tx2">
                  <a:satMod val="13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220" name="Picture 2" descr="http://www.pravmir.ru/wp-content/uploads/2013/03/orkse.jpg"/>
          <p:cNvPicPr>
            <a:picLocks noChangeAspect="1" noChangeArrowheads="1"/>
          </p:cNvPicPr>
          <p:nvPr/>
        </p:nvPicPr>
        <p:blipFill>
          <a:blip r:embed="rId2"/>
          <a:srcRect l="15395" r="13625" b="79"/>
          <a:stretch>
            <a:fillRect/>
          </a:stretch>
        </p:blipFill>
        <p:spPr bwMode="auto">
          <a:xfrm>
            <a:off x="4071934" y="3214686"/>
            <a:ext cx="3286119" cy="3286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22553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Разность мировоззренческих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ориентиров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571472" y="2000240"/>
            <a:ext cx="7929618" cy="4391024"/>
          </a:xfrm>
        </p:spPr>
        <p:txBody>
          <a:bodyPr>
            <a:normAutofit/>
          </a:bodyPr>
          <a:lstStyle/>
          <a:p>
            <a:r>
              <a:rPr lang="ru-RU" sz="3200" dirty="0" smtClean="0"/>
              <a:t>59% граждан РФ  - </a:t>
            </a:r>
            <a:r>
              <a:rPr lang="ru-RU" sz="3200" dirty="0" smtClean="0"/>
              <a:t>курсы, </a:t>
            </a:r>
            <a:r>
              <a:rPr lang="ru-RU" sz="3200" dirty="0" smtClean="0"/>
              <a:t>построенные на идее относительности ценностных </a:t>
            </a:r>
            <a:r>
              <a:rPr lang="ru-RU" sz="3200" dirty="0" smtClean="0"/>
              <a:t>систем</a:t>
            </a:r>
            <a:endParaRPr lang="ru-RU" sz="3200" dirty="0" smtClean="0"/>
          </a:p>
          <a:p>
            <a:r>
              <a:rPr lang="ru-RU" sz="3200" dirty="0" smtClean="0"/>
              <a:t>32 % - православная </a:t>
            </a:r>
            <a:r>
              <a:rPr lang="ru-RU" sz="3200" dirty="0" smtClean="0"/>
              <a:t>культура</a:t>
            </a:r>
            <a:endParaRPr lang="ru-RU" sz="3200" dirty="0" smtClean="0"/>
          </a:p>
          <a:p>
            <a:r>
              <a:rPr lang="ru-RU" sz="3200" dirty="0" smtClean="0"/>
              <a:t> 7% - исламская </a:t>
            </a:r>
            <a:r>
              <a:rPr lang="ru-RU" sz="3200" dirty="0" smtClean="0"/>
              <a:t>культура</a:t>
            </a:r>
            <a:endParaRPr lang="ru-RU" sz="3200" dirty="0" smtClean="0"/>
          </a:p>
          <a:p>
            <a:r>
              <a:rPr lang="ru-RU" sz="3200" dirty="0" smtClean="0"/>
              <a:t> 1%-буддийская </a:t>
            </a:r>
            <a:r>
              <a:rPr lang="ru-RU" sz="3200" dirty="0" smtClean="0"/>
              <a:t>культура</a:t>
            </a:r>
            <a:endParaRPr lang="ru-RU" sz="3200" dirty="0" smtClean="0"/>
          </a:p>
          <a:p>
            <a:r>
              <a:rPr lang="ru-RU" sz="3200" dirty="0" smtClean="0"/>
              <a:t>1%-иудейская культура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33375"/>
            <a:ext cx="8072494" cy="1439863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Учебный курс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«Основы религиозных культур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светской этики»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571472" y="2143116"/>
            <a:ext cx="7499350" cy="38989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является единой комплексной</a:t>
            </a:r>
          </a:p>
          <a:p>
            <a:pPr>
              <a:buFont typeface="Wingdings 2" pitchFamily="18" charset="2"/>
              <a:buNone/>
            </a:pPr>
            <a:r>
              <a:rPr lang="ru-RU" sz="3200" dirty="0" smtClean="0"/>
              <a:t> </a:t>
            </a:r>
            <a:r>
              <a:rPr lang="ru-RU" sz="3200" dirty="0" smtClean="0"/>
              <a:t>учебно</a:t>
            </a:r>
            <a:r>
              <a:rPr lang="ru-RU" sz="3200" dirty="0"/>
              <a:t>-</a:t>
            </a:r>
            <a:r>
              <a:rPr lang="ru-RU" sz="3200" dirty="0" smtClean="0"/>
              <a:t>воспитательной </a:t>
            </a:r>
            <a:r>
              <a:rPr lang="ru-RU" sz="3200" dirty="0" smtClean="0"/>
              <a:t>системой</a:t>
            </a:r>
          </a:p>
          <a:p>
            <a:pPr>
              <a:buFont typeface="Wingdings 2" pitchFamily="18" charset="2"/>
              <a:buNone/>
            </a:pPr>
            <a:endParaRPr lang="ru-RU" sz="3200" dirty="0" smtClean="0"/>
          </a:p>
          <a:p>
            <a:r>
              <a:rPr lang="ru-RU" sz="3200" dirty="0" smtClean="0"/>
              <a:t>модули согласуются между собой по педагогическим целям, задачам, требованиям к результатам освоения учебного содержания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8858279" cy="107157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Нормативно-правовая база введения и реализации курса ОРКСЭ </a:t>
            </a:r>
            <a:endParaRPr lang="ru-RU" sz="3200" dirty="0">
              <a:solidFill>
                <a:schemeClr val="tx2">
                  <a:satMod val="13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428750"/>
            <a:ext cx="8319298" cy="5168602"/>
          </a:xfrm>
        </p:spPr>
        <p:txBody>
          <a:bodyPr>
            <a:normAutofit fontScale="92500"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В соответствии с распоряжением Правительства Российской Федерации </a:t>
            </a:r>
            <a:r>
              <a:rPr lang="ru-RU" sz="2400" dirty="0" smtClean="0"/>
              <a:t> </a:t>
            </a:r>
            <a:r>
              <a:rPr lang="ru-RU" sz="2400" b="1" dirty="0" smtClean="0"/>
              <a:t>от </a:t>
            </a:r>
            <a:r>
              <a:rPr lang="ru-RU" sz="2400" b="1" dirty="0" smtClean="0"/>
              <a:t>28 января 2012 г. №84 – р</a:t>
            </a:r>
            <a:r>
              <a:rPr lang="ru-RU" sz="2400" dirty="0" smtClean="0"/>
              <a:t>, </a:t>
            </a:r>
            <a:r>
              <a:rPr lang="ru-RU" sz="2400" dirty="0" smtClean="0"/>
              <a:t>начиная </a:t>
            </a:r>
            <a:r>
              <a:rPr lang="ru-RU" sz="2400" b="1" dirty="0" smtClean="0"/>
              <a:t>с 1 сентября 2012 года </a:t>
            </a:r>
            <a:r>
              <a:rPr lang="ru-RU" sz="2400" dirty="0" smtClean="0"/>
              <a:t>введён  комплексный учебный курс «Основы религиозных культур и светской этики»</a:t>
            </a:r>
          </a:p>
          <a:p>
            <a:pPr marL="365760" indent="-283464"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Федеральный закон «Об образовании в Российской Федерации» </a:t>
            </a:r>
            <a:r>
              <a:rPr lang="ru-RU" sz="2400" dirty="0" smtClean="0"/>
              <a:t> </a:t>
            </a:r>
            <a:r>
              <a:rPr lang="ru-RU" sz="2400" b="1" dirty="0" smtClean="0"/>
              <a:t>от </a:t>
            </a:r>
            <a:r>
              <a:rPr lang="ru-RU" sz="2400" b="1" dirty="0" smtClean="0"/>
              <a:t>29 декабря 2012 г. N 273-ФЗ. Статья 87</a:t>
            </a:r>
            <a:r>
              <a:rPr lang="ru-RU" sz="2400" dirty="0" smtClean="0"/>
              <a:t>. «Особенности изучения основ духовно-нравственной культуры народов Российской Федерации. Особенности получения теологического и религиозного образования»</a:t>
            </a:r>
          </a:p>
          <a:p>
            <a:pPr marL="365760" indent="-283464" eaLnBrk="1" fontAlgn="auto" hangingPunct="1">
              <a:spcAft>
                <a:spcPts val="0"/>
              </a:spcAft>
              <a:defRPr/>
            </a:pPr>
            <a:r>
              <a:rPr lang="ru-RU" sz="2400" dirty="0" smtClean="0"/>
              <a:t>Письмо Министерства Образования и науки РФ </a:t>
            </a:r>
            <a:r>
              <a:rPr lang="ru-RU" sz="2400" dirty="0" smtClean="0"/>
              <a:t> </a:t>
            </a:r>
            <a:r>
              <a:rPr lang="ru-RU" sz="2400" b="1" dirty="0" smtClean="0"/>
              <a:t>от </a:t>
            </a:r>
            <a:r>
              <a:rPr lang="ru-RU" sz="2400" b="1" dirty="0" smtClean="0"/>
              <a:t>25.05.2015 года № 08-761 </a:t>
            </a:r>
            <a:r>
              <a:rPr lang="ru-RU" sz="2400" dirty="0" smtClean="0"/>
              <a:t>«</a:t>
            </a:r>
            <a:r>
              <a:rPr lang="ru-RU" sz="2400" dirty="0" smtClean="0"/>
              <a:t>Об изучении предметных областей: «Основы религиозных культур и светской этики» и «Основы духовно-нравственной культуры народов России» преподавание комплексного курса ОРКСЭ осуществляется в 4 классе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sz="22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938164"/>
              </p:ext>
            </p:extLst>
          </p:nvPr>
        </p:nvGraphicFramePr>
        <p:xfrm>
          <a:off x="395536" y="260648"/>
          <a:ext cx="8316416" cy="6165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22553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ФГОС: содержание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предмета ОРКСЭ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7499350" cy="414337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Воспитание способности к нравственному </a:t>
            </a:r>
            <a:r>
              <a:rPr lang="ru-RU" sz="2800" dirty="0" smtClean="0"/>
              <a:t>совершенствованию</a:t>
            </a:r>
            <a:endParaRPr lang="ru-RU" sz="2800" dirty="0" smtClean="0"/>
          </a:p>
          <a:p>
            <a:r>
              <a:rPr lang="ru-RU" sz="2800" dirty="0" smtClean="0"/>
              <a:t>Формирование первоначальных представлений о светской этике и об отечественных традиционных религиях</a:t>
            </a:r>
          </a:p>
        </p:txBody>
      </p:sp>
      <p:pic>
        <p:nvPicPr>
          <p:cNvPr id="14341" name="Picture 2" descr="http://s3.docme.ru/store/data/000510655_1-00d5f19ce7e6a0198021986a4d057a28.png"/>
          <p:cNvPicPr>
            <a:picLocks noChangeAspect="1" noChangeArrowheads="1"/>
          </p:cNvPicPr>
          <p:nvPr/>
        </p:nvPicPr>
        <p:blipFill>
          <a:blip r:embed="rId2"/>
          <a:srcRect t="25334" b="23999"/>
          <a:stretch>
            <a:fillRect/>
          </a:stretch>
        </p:blipFill>
        <p:spPr bwMode="auto">
          <a:xfrm>
            <a:off x="3286116" y="4643445"/>
            <a:ext cx="4357693" cy="1655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214290"/>
            <a:ext cx="7927849" cy="125730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Коррупция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юридическое понятие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85720" y="1857364"/>
            <a:ext cx="7929618" cy="446723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dirty="0" smtClean="0"/>
              <a:t>Закон о противодействии коррупции</a:t>
            </a:r>
          </a:p>
          <a:p>
            <a:r>
              <a:rPr lang="ru-RU" sz="2800" dirty="0" smtClean="0"/>
              <a:t>Коррупция</a:t>
            </a:r>
            <a:endParaRPr lang="ru-RU" sz="2800" dirty="0"/>
          </a:p>
          <a:p>
            <a:pPr>
              <a:buNone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а) злоупотребление служебным положением, дача взятки, получение взятки, злоупотребление полномочиями, коммерческий подкуп либо иное незаконное использование физическим лицом своего должностного положения вопреки законным интересам общества и государства в целях получения выгоды в виде денег, ценностей, иного имущества или услуг имущественного характера, иных имущественных прав для себя или для третьих лиц либо незаконное предоставление такой выгоды указанному лицу другими физическими 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лицами</a:t>
            </a:r>
            <a:endParaRPr lang="ru-RU" sz="2200" dirty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2200" dirty="0">
                <a:latin typeface="Arial" pitchFamily="34" charset="0"/>
                <a:cs typeface="Arial" pitchFamily="34" charset="0"/>
              </a:rPr>
              <a:t>б) совершение деяний, указанных в подпункте "а" настоящего пункта, от имени или в интересах юридического </a:t>
            </a:r>
            <a:r>
              <a:rPr lang="ru-RU" sz="2200" dirty="0" smtClean="0">
                <a:latin typeface="Arial" pitchFamily="34" charset="0"/>
                <a:cs typeface="Arial" pitchFamily="34" charset="0"/>
              </a:rPr>
              <a:t>лица</a:t>
            </a:r>
            <a:endParaRPr lang="ru-RU" sz="2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3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1" y="142875"/>
            <a:ext cx="8143932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Требования к предметным результатам курса 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ОРКСЭ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142844" y="1357298"/>
            <a:ext cx="7862887" cy="4962525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готовность к нравственному </a:t>
            </a:r>
            <a:r>
              <a:rPr lang="ru-RU" sz="2800" dirty="0" smtClean="0"/>
              <a:t>самосовершенствованию</a:t>
            </a:r>
            <a:endParaRPr lang="ru-RU" sz="2800" dirty="0" smtClean="0"/>
          </a:p>
          <a:p>
            <a:r>
              <a:rPr lang="ru-RU" sz="2800" dirty="0" smtClean="0"/>
              <a:t>знакомство с основными нормами светской этики и религиозной </a:t>
            </a:r>
            <a:r>
              <a:rPr lang="ru-RU" sz="2800" dirty="0" smtClean="0"/>
              <a:t>морали</a:t>
            </a:r>
            <a:endParaRPr lang="ru-RU" sz="2800" dirty="0" smtClean="0"/>
          </a:p>
          <a:p>
            <a:r>
              <a:rPr lang="ru-RU" sz="2800" dirty="0" smtClean="0"/>
              <a:t>становление внутренней установки личности поступать согласно своей </a:t>
            </a:r>
            <a:r>
              <a:rPr lang="ru-RU" sz="2800" dirty="0" smtClean="0"/>
              <a:t>совести</a:t>
            </a:r>
            <a:endParaRPr lang="ru-RU" sz="2800" dirty="0" smtClean="0"/>
          </a:p>
          <a:p>
            <a:r>
              <a:rPr lang="ru-RU" sz="2800" dirty="0" smtClean="0"/>
              <a:t>первоначальные представления об исторической роли традиционных религий в становлении Российской государственности</a:t>
            </a:r>
          </a:p>
        </p:txBody>
      </p:sp>
      <p:pic>
        <p:nvPicPr>
          <p:cNvPr id="15365" name="Picture 2" descr="http://s3.docme.ru/store/data/000510655_1-00d5f19ce7e6a0198021986a4d057a28.png"/>
          <p:cNvPicPr>
            <a:picLocks noChangeAspect="1" noChangeArrowheads="1"/>
          </p:cNvPicPr>
          <p:nvPr/>
        </p:nvPicPr>
        <p:blipFill>
          <a:blip r:embed="rId2"/>
          <a:srcRect t="25334" b="23999"/>
          <a:stretch>
            <a:fillRect/>
          </a:stretch>
        </p:blipFill>
        <p:spPr bwMode="auto">
          <a:xfrm>
            <a:off x="5286380" y="5214950"/>
            <a:ext cx="357187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642910" y="1571612"/>
            <a:ext cx="7572428" cy="71438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Основы мировых религиозных культур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42910" y="2500306"/>
            <a:ext cx="7572428" cy="50006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Основы светской этики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2910" y="3357562"/>
            <a:ext cx="7572428" cy="50006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Основы православной культуры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4348" y="5143512"/>
            <a:ext cx="7429552" cy="5177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Основы исламской культуры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42910" y="214290"/>
            <a:ext cx="7858180" cy="100013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религиозных культур и светской этики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2910" y="4286256"/>
            <a:ext cx="7572428" cy="51089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Основы иудейской культуры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14348" y="5929330"/>
            <a:ext cx="7429552" cy="428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dirty="0"/>
              <a:t> Основы буддийской культуры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572559" cy="85727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православной культуры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929188" y="2000250"/>
            <a:ext cx="3286150" cy="4248150"/>
          </a:xfrm>
        </p:spPr>
        <p:txBody>
          <a:bodyPr>
            <a:norm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3200" dirty="0" smtClean="0"/>
              <a:t>Знакомство учащихся с основными понятиями православной культуры</a:t>
            </a:r>
          </a:p>
        </p:txBody>
      </p:sp>
      <p:pic>
        <p:nvPicPr>
          <p:cNvPr id="5" name="Picture 2" descr="http://shkola-48.ru/data/objects/301/images/orkse_pravslavie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3732993" cy="5013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7" y="214313"/>
            <a:ext cx="7929618" cy="857233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исламской культуры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5" name="Содержимое 2"/>
          <p:cNvSpPr>
            <a:spLocks noGrp="1"/>
          </p:cNvSpPr>
          <p:nvPr>
            <p:ph idx="1"/>
          </p:nvPr>
        </p:nvSpPr>
        <p:spPr>
          <a:xfrm>
            <a:off x="4857750" y="2214563"/>
            <a:ext cx="4076700" cy="4033837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3600" dirty="0" smtClean="0"/>
              <a:t>Знакомство учащихся с исламской  духовной традицией</a:t>
            </a:r>
          </a:p>
        </p:txBody>
      </p:sp>
      <p:pic>
        <p:nvPicPr>
          <p:cNvPr id="23557" name="Picture 6" descr="http://static.my-shop.ru/product/3/197/19670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500174"/>
            <a:ext cx="3716338" cy="49291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501122" cy="79690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буддийской культуры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5286380" y="1928802"/>
            <a:ext cx="2786082" cy="4319598"/>
          </a:xfrm>
        </p:spPr>
        <p:txBody>
          <a:bodyPr>
            <a:norm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3200" dirty="0" smtClean="0"/>
              <a:t>Знакомство с буддийской духовной  традицией</a:t>
            </a:r>
          </a:p>
        </p:txBody>
      </p:sp>
      <p:pic>
        <p:nvPicPr>
          <p:cNvPr id="27653" name="Picture 6" descr="http://www.shkola-48.ru/data/objects/399/images/orke_buddiytc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428736"/>
            <a:ext cx="3786187" cy="49434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79690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иудейской культуры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603" name="Содержимое 2"/>
          <p:cNvSpPr>
            <a:spLocks noGrp="1"/>
          </p:cNvSpPr>
          <p:nvPr>
            <p:ph idx="1"/>
          </p:nvPr>
        </p:nvSpPr>
        <p:spPr>
          <a:xfrm>
            <a:off x="4714875" y="2000240"/>
            <a:ext cx="3429025" cy="4248160"/>
          </a:xfrm>
        </p:spPr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z="3600" dirty="0" smtClean="0"/>
              <a:t> Знакомство с  иудейской  духовной традицией</a:t>
            </a:r>
          </a:p>
        </p:txBody>
      </p:sp>
      <p:pic>
        <p:nvPicPr>
          <p:cNvPr id="25605" name="Picture 6" descr="http://catalog.prosv.ru/images/big/26541e82-322f-11e2-b135-0050569c0d5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00174"/>
            <a:ext cx="3660775" cy="47863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358246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мировых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религиозных культур</a:t>
            </a:r>
            <a:endParaRPr lang="ru-RU" sz="3600" b="1" dirty="0">
              <a:solidFill>
                <a:schemeClr val="tx2">
                  <a:satMod val="13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4572000" y="1928803"/>
            <a:ext cx="3786214" cy="4286280"/>
          </a:xfrm>
        </p:spPr>
        <p:txBody>
          <a:bodyPr>
            <a:normAutofit lnSpcReduction="10000"/>
          </a:bodyPr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z="3600" dirty="0" smtClean="0"/>
              <a:t>Знакомство учащихся  с основами религиозных традиций основных религий России. </a:t>
            </a:r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pic>
        <p:nvPicPr>
          <p:cNvPr id="17413" name="Picture 2" descr="http://www.shkola-48.ru/data/objects/301/images/Orkse_mirovye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1525564"/>
            <a:ext cx="3571900" cy="490379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499350" cy="85727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светской этики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4857752" y="1857375"/>
            <a:ext cx="3286147" cy="4391025"/>
          </a:xfrm>
        </p:spPr>
        <p:txBody>
          <a:bodyPr>
            <a:noAutofit/>
          </a:bodyPr>
          <a:lstStyle/>
          <a:p>
            <a:pPr algn="ctr">
              <a:buFont typeface="Wingdings 2" pitchFamily="18" charset="2"/>
              <a:buNone/>
            </a:pPr>
            <a:r>
              <a:rPr lang="ru-RU" sz="2800" dirty="0" smtClean="0"/>
              <a:t>Связующее звено всего учебно-воспитательного процесса, обобщающее знания об этике и этикете</a:t>
            </a:r>
          </a:p>
        </p:txBody>
      </p:sp>
      <p:pic>
        <p:nvPicPr>
          <p:cNvPr id="19461" name="Picture 2" descr="http://chitai-gorod.ru/upload/iblock/c34/c34d433cc59c2b937953ac902f7f6f6a.jpg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1357298"/>
            <a:ext cx="3714750" cy="50863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0"/>
            <a:ext cx="7499350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модуля</a:t>
            </a:r>
            <a:endParaRPr lang="ru-RU" sz="4800" b="1" dirty="0">
              <a:solidFill>
                <a:schemeClr val="tx2">
                  <a:satMod val="13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357158" y="1214422"/>
            <a:ext cx="7499350" cy="5176837"/>
          </a:xfrm>
        </p:spPr>
        <p:txBody>
          <a:bodyPr>
            <a:normAutofit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ru-RU" sz="3600" dirty="0" smtClean="0"/>
              <a:t>осуществляется родителями (законными представителями) обучающихся. </a:t>
            </a:r>
          </a:p>
        </p:txBody>
      </p:sp>
      <p:pic>
        <p:nvPicPr>
          <p:cNvPr id="29701" name="Picture 8" descr="http://raduga-omsk.ru/upload/iblock/356/3561ef3e7aa95a6fde916dc1027d2e8c.jpeg"/>
          <p:cNvPicPr>
            <a:picLocks noChangeAspect="1" noChangeArrowheads="1"/>
          </p:cNvPicPr>
          <p:nvPr/>
        </p:nvPicPr>
        <p:blipFill>
          <a:blip r:embed="rId2"/>
          <a:srcRect t="2344" r="9180"/>
          <a:stretch>
            <a:fillRect/>
          </a:stretch>
        </p:blipFill>
        <p:spPr bwMode="auto">
          <a:xfrm>
            <a:off x="1571604" y="3055938"/>
            <a:ext cx="5214937" cy="380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85828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Роль ОРКСЭ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образовательном процессе: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747" name="Содержимое 2"/>
          <p:cNvSpPr>
            <a:spLocks noGrp="1"/>
          </p:cNvSpPr>
          <p:nvPr>
            <p:ph idx="1"/>
          </p:nvPr>
        </p:nvSpPr>
        <p:spPr>
          <a:xfrm>
            <a:off x="285720" y="1500174"/>
            <a:ext cx="8072437" cy="4533900"/>
          </a:xfrm>
        </p:spPr>
        <p:txBody>
          <a:bodyPr/>
          <a:lstStyle/>
          <a:p>
            <a:r>
              <a:rPr lang="ru-RU" sz="2400" dirty="0" smtClean="0"/>
              <a:t> расширение образовательного кругозора </a:t>
            </a:r>
            <a:r>
              <a:rPr lang="ru-RU" sz="2400" dirty="0" smtClean="0"/>
              <a:t>учащегося</a:t>
            </a:r>
            <a:endParaRPr lang="ru-RU" sz="2400" dirty="0" smtClean="0"/>
          </a:p>
          <a:p>
            <a:r>
              <a:rPr lang="ru-RU" sz="2400" dirty="0" smtClean="0"/>
              <a:t>формирование достойного гражданина, соблюдающего Конституцию и законы Российской Федерации и  уважающего её культурные традиции</a:t>
            </a:r>
          </a:p>
          <a:p>
            <a:endParaRPr lang="ru-RU" dirty="0" smtClean="0"/>
          </a:p>
        </p:txBody>
      </p:sp>
      <p:pic>
        <p:nvPicPr>
          <p:cNvPr id="31749" name="Picture 2" descr="http://ruhov-school.ucoz.ru/imgnews/religion-pic4-452x302-3803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3600450"/>
            <a:ext cx="4875213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214290"/>
            <a:ext cx="7500990" cy="97157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Коррупция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юридическое понятие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2" descr="http://cs319627.userapi.com/v319627400/4ade/d--1sKKkiD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214422"/>
            <a:ext cx="7072362" cy="5484058"/>
          </a:xfrm>
          <a:prstGeom prst="rect">
            <a:avLst/>
          </a:prstGeom>
          <a:noFill/>
        </p:spPr>
      </p:pic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35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500034" y="357166"/>
            <a:ext cx="8215338" cy="100013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Окружающий мир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00100" y="2643182"/>
            <a:ext cx="7072362" cy="92869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ОРКСЭ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00100" y="5214950"/>
            <a:ext cx="7072362" cy="92869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cap="all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История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2428860" y="1357298"/>
            <a:ext cx="642942" cy="128588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2428860" y="3571876"/>
            <a:ext cx="642942" cy="164307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 rot="10800000">
            <a:off x="5572132" y="1357298"/>
            <a:ext cx="642942" cy="128588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 rot="10800000">
            <a:off x="5572132" y="3571876"/>
            <a:ext cx="642942" cy="164307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0"/>
            <a:ext cx="7499350" cy="11430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учебного курса ОРКСЭ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795" name="Содержимое 2"/>
          <p:cNvSpPr>
            <a:spLocks noGrp="1"/>
          </p:cNvSpPr>
          <p:nvPr>
            <p:ph idx="1"/>
          </p:nvPr>
        </p:nvSpPr>
        <p:spPr>
          <a:xfrm>
            <a:off x="571473" y="1357313"/>
            <a:ext cx="7786741" cy="4891087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3200" dirty="0" smtClean="0">
                <a:cs typeface="Times New Roman" pitchFamily="18" charset="0"/>
              </a:rPr>
              <a:t>Формирование у школьников</a:t>
            </a:r>
          </a:p>
          <a:p>
            <a:pPr>
              <a:buFont typeface="Wingdings 2" pitchFamily="18" charset="2"/>
              <a:buNone/>
            </a:pPr>
            <a:r>
              <a:rPr lang="ru-RU" sz="3200" dirty="0" smtClean="0">
                <a:cs typeface="Times New Roman" pitchFamily="18" charset="0"/>
              </a:rPr>
              <a:t>мотиваций к осознанному</a:t>
            </a:r>
          </a:p>
          <a:p>
            <a:pPr>
              <a:buFont typeface="Wingdings 2" pitchFamily="18" charset="2"/>
              <a:buNone/>
            </a:pPr>
            <a:r>
              <a:rPr lang="ru-RU" sz="3200" dirty="0" smtClean="0">
                <a:cs typeface="Times New Roman" pitchFamily="18" charset="0"/>
              </a:rPr>
              <a:t>нравственному </a:t>
            </a:r>
          </a:p>
          <a:p>
            <a:pPr>
              <a:buFont typeface="Wingdings 2" pitchFamily="18" charset="2"/>
              <a:buNone/>
            </a:pPr>
            <a:r>
              <a:rPr lang="ru-RU" sz="3200" dirty="0" smtClean="0">
                <a:cs typeface="Times New Roman" pitchFamily="18" charset="0"/>
              </a:rPr>
              <a:t>поведению</a:t>
            </a:r>
          </a:p>
          <a:p>
            <a:endParaRPr lang="ru-RU" dirty="0" smtClean="0"/>
          </a:p>
        </p:txBody>
      </p:sp>
      <p:pic>
        <p:nvPicPr>
          <p:cNvPr id="33797" name="Picture 2" descr="http://novasmile.ru/wp-content/uploads/2014/10/1321609877_yetnokulturnye-obedineniya.jpg"/>
          <p:cNvPicPr>
            <a:picLocks noChangeAspect="1" noChangeArrowheads="1"/>
          </p:cNvPicPr>
          <p:nvPr/>
        </p:nvPicPr>
        <p:blipFill>
          <a:blip r:embed="rId2"/>
          <a:srcRect l="7175" t="3226" r="8165" b="4839"/>
          <a:stretch>
            <a:fillRect/>
          </a:stretch>
        </p:blipFill>
        <p:spPr bwMode="auto">
          <a:xfrm>
            <a:off x="4178666" y="3000372"/>
            <a:ext cx="3750890" cy="3503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115328" cy="11430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задачи курса ОРКСЭ</a:t>
            </a: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28802"/>
            <a:ext cx="7467600" cy="4545150"/>
          </a:xfrm>
        </p:spPr>
        <p:txBody>
          <a:bodyPr>
            <a:normAutofit/>
          </a:bodyPr>
          <a:lstStyle/>
          <a:p>
            <a:pPr eaLnBrk="1" hangingPunct="1">
              <a:buFont typeface="Courier New" pitchFamily="49" charset="0"/>
              <a:buChar char="o"/>
            </a:pPr>
            <a:r>
              <a:rPr lang="ru-RU" sz="3200" dirty="0" smtClean="0"/>
              <a:t>формирование ценностно-смысловых и мировоззренческих основ, обеспечивающих целостное восприятие отечественной истории и </a:t>
            </a:r>
            <a:r>
              <a:rPr lang="ru-RU" sz="3200" dirty="0" smtClean="0"/>
              <a:t>культуры</a:t>
            </a:r>
            <a:endParaRPr lang="ru-RU" sz="3200" dirty="0" smtClean="0"/>
          </a:p>
          <a:p>
            <a:pPr eaLnBrk="1" hangingPunct="1">
              <a:buFont typeface="Courier New" pitchFamily="49" charset="0"/>
              <a:buChar char="o"/>
            </a:pPr>
            <a:r>
              <a:rPr lang="ru-RU" sz="3200" dirty="0" smtClean="0"/>
              <a:t>развитие способностей общения в поликультурной среде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35843" name="Picture 2" descr="http://dubensk-shkola.ucoz.ru/213/orkseh.jpg"/>
          <p:cNvPicPr>
            <a:picLocks noChangeAspect="1" noChangeArrowheads="1"/>
          </p:cNvPicPr>
          <p:nvPr/>
        </p:nvPicPr>
        <p:blipFill>
          <a:blip r:embed="rId2"/>
          <a:srcRect l="2827" t="2083" r="1949" b="312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1122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Модули курса ОРКСЭ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>
          <a:xfrm>
            <a:off x="714348" y="1428736"/>
            <a:ext cx="7720012" cy="519588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Блок 1.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Введение. Духовные ценности и нравственные идеалы в жизни человека и общества. Россия  - наша Родина.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Блок 2.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Содержание выбранного модуля.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Блок 3.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Духовные традиции многонационального народа России. Любовь и уважение к Отечеству. Патриотизм многонационального и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многоконфессионального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народа России.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Блоки 1 и 3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общий для всех модулей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Проектная деятельность – итоговая работа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7862887" cy="4462462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курсе ОРКСЭ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безотметочная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система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Итоговую работу учащиеся представляют в виде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проекта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Проекты могут быть как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индивидуальными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так и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коллективными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eaLnBrk="1" hangingPunct="1">
              <a:lnSpc>
                <a:spcPct val="150000"/>
              </a:lnSpc>
              <a:spcBef>
                <a:spcPct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Подготовка и презентация проекта позволяют оценить в целом работу учащегося за весь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курс</a:t>
            </a:r>
            <a:endParaRPr lang="ru-RU" sz="28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01014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0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Основы религиозных культур и светской этики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>
          <a:xfrm>
            <a:off x="571472" y="1785926"/>
            <a:ext cx="7862887" cy="446246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представление о многообразии и взаимопроникновении религиозной и светской культуры, которое предоставит возможность обсуждать нравственные вопросы и вопросы светской этики</a:t>
            </a:r>
          </a:p>
        </p:txBody>
      </p:sp>
      <p:pic>
        <p:nvPicPr>
          <p:cNvPr id="38917" name="Picture 2" descr="http://belovskaasos.eps74.ru/Upload/images/stock-vector-a-globe-with-the-peace-sign-on-it-a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72132" y="3929066"/>
            <a:ext cx="2490787" cy="260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1214422"/>
            <a:ext cx="7499350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Мониторинг  учащихся 4-х классов: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«Отношение учащихся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 курсу ОРКСЭ» </a:t>
            </a:r>
          </a:p>
        </p:txBody>
      </p:sp>
      <p:sp>
        <p:nvSpPr>
          <p:cNvPr id="38915" name="Содержимое 2"/>
          <p:cNvSpPr>
            <a:spLocks noGrp="1"/>
          </p:cNvSpPr>
          <p:nvPr>
            <p:ph idx="1"/>
          </p:nvPr>
        </p:nvSpPr>
        <p:spPr>
          <a:xfrm>
            <a:off x="500034" y="2714620"/>
            <a:ext cx="7862887" cy="642942"/>
          </a:xfrm>
        </p:spPr>
        <p:txBody>
          <a:bodyPr/>
          <a:lstStyle/>
          <a:p>
            <a:pPr algn="ctr">
              <a:buNone/>
            </a:pPr>
            <a:r>
              <a:rPr lang="ru-RU" sz="2800" dirty="0" smtClean="0"/>
              <a:t>Приняли участие  – 66 учащихся</a:t>
            </a:r>
          </a:p>
          <a:p>
            <a:endParaRPr lang="ru-RU" dirty="0" smtClean="0"/>
          </a:p>
        </p:txBody>
      </p:sp>
      <p:pic>
        <p:nvPicPr>
          <p:cNvPr id="6" name="Picture 7" descr="http://ponedelnikmag.com/users/1/materials/2014/9/11/slideshow_dom_obuche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428097"/>
            <a:ext cx="5929354" cy="3429903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57356" y="214290"/>
            <a:ext cx="7286644" cy="151288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Было ли тебе интересно на уроках ОРКСЭ?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0963" name="Диаграмма 3"/>
          <p:cNvGraphicFramePr>
            <a:graphicFrameLocks/>
          </p:cNvGraphicFramePr>
          <p:nvPr/>
        </p:nvGraphicFramePr>
        <p:xfrm>
          <a:off x="2143125" y="1928802"/>
          <a:ext cx="7000875" cy="442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r:id="rId4" imgW="7004911" imgH="4426080" progId="Excel.Chart.8">
                  <p:embed/>
                </p:oleObj>
              </mc:Choice>
              <mc:Fallback>
                <p:oleObj r:id="rId4" imgW="7004911" imgH="4426080" progId="Excel.Chart.8">
                  <p:embed/>
                  <p:pic>
                    <p:nvPicPr>
                      <p:cNvPr id="0" name="Диаграмма 3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25" y="1928802"/>
                        <a:ext cx="7000875" cy="4429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571504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Что тебе понравилось на уроках ОРКСЭ?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1987" name="Объект 3"/>
          <p:cNvGraphicFramePr>
            <a:graphicFrameLocks noGrp="1"/>
          </p:cNvGraphicFramePr>
          <p:nvPr>
            <p:ph idx="1"/>
          </p:nvPr>
        </p:nvGraphicFramePr>
        <p:xfrm>
          <a:off x="0" y="857232"/>
          <a:ext cx="8715404" cy="6000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r:id="rId4" imgW="7791363" imgH="6669602" progId="Excel.Chart.8">
                  <p:embed/>
                </p:oleObj>
              </mc:Choice>
              <mc:Fallback>
                <p:oleObj r:id="rId4" imgW="7791363" imgH="6669602" progId="Excel.Char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857232"/>
                        <a:ext cx="8715404" cy="60007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714356"/>
            <a:ext cx="7927849" cy="6858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Коррупция –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социально-историческое явление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714488"/>
            <a:ext cx="8572560" cy="4536394"/>
          </a:xfrm>
        </p:spPr>
        <p:txBody>
          <a:bodyPr>
            <a:normAutofit/>
          </a:bodyPr>
          <a:lstStyle/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Мздоимство 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упоминается в русских летописях XIII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в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Первое 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законодательное ограничение коррупционных действий принадлежит Ивану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III</a:t>
            </a: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Иван 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Грозный впервые ввел смертную казнь в качестве наказания за чрезмерность во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взятках</a:t>
            </a:r>
            <a:endParaRPr lang="ru-RU" sz="2600" dirty="0">
              <a:latin typeface="Arial" pitchFamily="34" charset="0"/>
              <a:cs typeface="Arial" pitchFamily="34" charset="0"/>
            </a:endParaRPr>
          </a:p>
          <a:p>
            <a:r>
              <a:rPr lang="ru-RU" sz="2600" dirty="0" smtClean="0">
                <a:latin typeface="Arial" pitchFamily="34" charset="0"/>
                <a:cs typeface="Arial" pitchFamily="34" charset="0"/>
              </a:rPr>
              <a:t>Соляной бунт – единственный 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народный бунт антикоррупционной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направленности</a:t>
            </a:r>
            <a:r>
              <a:rPr lang="ru-RU" sz="2600" dirty="0">
                <a:latin typeface="Arial" pitchFamily="34" charset="0"/>
                <a:cs typeface="Arial" pitchFamily="34" charset="0"/>
              </a:rPr>
              <a:t>. Он произошел в Москве в 1648 </a:t>
            </a:r>
            <a:r>
              <a:rPr lang="ru-RU" sz="2600" dirty="0" smtClean="0">
                <a:latin typeface="Arial" pitchFamily="34" charset="0"/>
                <a:cs typeface="Arial" pitchFamily="34" charset="0"/>
              </a:rPr>
              <a:t>г. 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17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Содержимое 2"/>
          <p:cNvSpPr>
            <a:spLocks noGrp="1"/>
          </p:cNvSpPr>
          <p:nvPr>
            <p:ph idx="1"/>
          </p:nvPr>
        </p:nvSpPr>
        <p:spPr>
          <a:xfrm>
            <a:off x="0" y="214290"/>
            <a:ext cx="8929718" cy="785794"/>
          </a:xfrm>
        </p:spPr>
        <p:txBody>
          <a:bodyPr>
            <a:normAutofit/>
          </a:bodyPr>
          <a:lstStyle/>
          <a:p>
            <a:pPr>
              <a:buFont typeface="Wingdings 2" pitchFamily="18" charset="2"/>
              <a:buNone/>
            </a:pPr>
            <a:r>
              <a:rPr lang="ru-RU" b="1" dirty="0" smtClean="0"/>
              <a:t>  </a:t>
            </a:r>
            <a:r>
              <a:rPr lang="ru-RU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Как проходят уроки ОРКСЭ в твоём классе?</a:t>
            </a:r>
            <a:endParaRPr lang="ru-RU" sz="2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9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1"/>
          <p:cNvGraphicFramePr>
            <a:graphicFrameLocks/>
          </p:cNvGraphicFramePr>
          <p:nvPr/>
        </p:nvGraphicFramePr>
        <p:xfrm>
          <a:off x="0" y="857232"/>
          <a:ext cx="8786842" cy="6000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Диаграмма" r:id="rId4" imgW="6286383" imgH="6734303" progId="Excel.Chart.8">
                  <p:embed/>
                </p:oleObj>
              </mc:Choice>
              <mc:Fallback>
                <p:oleObj name="Диаграмма" r:id="rId4" imgW="6286383" imgH="6734303" progId="Excel.Chart.8">
                  <p:embed/>
                  <p:pic>
                    <p:nvPicPr>
                      <p:cNvPr id="0" name="Object 1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857232"/>
                        <a:ext cx="8786842" cy="600076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728"/>
            <a:ext cx="8715404" cy="1354137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Хотел бы ты продолжать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изучать курс ОРКСЭ?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4035" name="Объект 3"/>
          <p:cNvGraphicFramePr>
            <a:graphicFrameLocks noGrp="1"/>
          </p:cNvGraphicFramePr>
          <p:nvPr>
            <p:ph idx="1"/>
          </p:nvPr>
        </p:nvGraphicFramePr>
        <p:xfrm>
          <a:off x="428596" y="1428736"/>
          <a:ext cx="7743825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r:id="rId4" imgW="7748688" imgH="4804064" progId="Excel.Chart.8">
                  <p:embed/>
                </p:oleObj>
              </mc:Choice>
              <mc:Fallback>
                <p:oleObj r:id="rId4" imgW="7748688" imgH="4804064" progId="Excel.Char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596" y="1428736"/>
                        <a:ext cx="7743825" cy="4800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143875" cy="17145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Нормативно-правовая база введения и реализации предметной области  ОДНКНР</a:t>
            </a:r>
            <a:r>
              <a:rPr lang="ru-RU" sz="3600" b="1" dirty="0" smtClean="0">
                <a:solidFill>
                  <a:schemeClr val="tx2">
                    <a:satMod val="130000"/>
                  </a:schemeClr>
                </a:solidFill>
              </a:rPr>
              <a:t> </a:t>
            </a:r>
            <a:endParaRPr lang="ru-RU" sz="36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357158" y="2357430"/>
            <a:ext cx="7858180" cy="3643338"/>
          </a:xfrm>
        </p:spPr>
        <p:txBody>
          <a:bodyPr/>
          <a:lstStyle/>
          <a:p>
            <a:pPr eaLnBrk="1" hangingPunct="1"/>
            <a:r>
              <a:rPr lang="ru-RU" sz="2800" dirty="0" smtClean="0"/>
              <a:t>Письмо Министерства Образования и науки РФ  </a:t>
            </a:r>
            <a:r>
              <a:rPr lang="ru-RU" sz="2800" b="1" dirty="0" smtClean="0"/>
              <a:t>от 25.05.2015 года № 08-761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2800" dirty="0" smtClean="0"/>
              <a:t>«Об изучении предметных областей: «Основы религиозных культур и светской этики» и «Основы духовно-нравственной культуры народов России»</a:t>
            </a:r>
          </a:p>
          <a:p>
            <a:pPr eaLnBrk="1" hangingPunct="1">
              <a:buFont typeface="Wingdings 2" pitchFamily="18" charset="2"/>
              <a:buNone/>
            </a:pPr>
            <a:endParaRPr lang="ru-RU" sz="2200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29642" cy="129697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Изучение предметной области ОДНКНР должно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обеспечить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571612"/>
            <a:ext cx="8572560" cy="4605350"/>
          </a:xfrm>
        </p:spPr>
        <p:txBody>
          <a:bodyPr>
            <a:noAutofit/>
          </a:bodyPr>
          <a:lstStyle/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воспитание способности к духовному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развитию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воспитание уважительного отношения к религиозным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чувствам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знание основных норм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морали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формирование представлений об основах светской этики, культуры традиционных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религий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50000"/>
              </a:lnSpc>
              <a:spcBef>
                <a:spcPts val="0"/>
              </a:spcBef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понимание значения нравственности, веры и религии в жизни человека, семьи и общества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143875" cy="17145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Нормативно-правовая база введения и реализации предметной области  ОДНКНР </a:t>
            </a:r>
            <a:endParaRPr lang="ru-RU" sz="3600" dirty="0">
              <a:solidFill>
                <a:schemeClr val="tx2">
                  <a:satMod val="13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059" name="Содержимое 2"/>
          <p:cNvSpPr>
            <a:spLocks noGrp="1"/>
          </p:cNvSpPr>
          <p:nvPr>
            <p:ph idx="1"/>
          </p:nvPr>
        </p:nvSpPr>
        <p:spPr>
          <a:xfrm>
            <a:off x="357158" y="2285992"/>
            <a:ext cx="8143932" cy="3786214"/>
          </a:xfrm>
        </p:spPr>
        <p:txBody>
          <a:bodyPr/>
          <a:lstStyle/>
          <a:p>
            <a:pPr eaLnBrk="1" hangingPunct="1"/>
            <a:r>
              <a:rPr lang="ru-RU" sz="3200" dirty="0" smtClean="0"/>
              <a:t>Письмо Комитета по образованию Санкт-Петербурга  </a:t>
            </a:r>
            <a:r>
              <a:rPr lang="ru-RU" sz="3200" b="1" dirty="0" smtClean="0"/>
              <a:t>от 23.06.2016 г.</a:t>
            </a:r>
          </a:p>
          <a:p>
            <a:pPr eaLnBrk="1" hangingPunct="1">
              <a:buNone/>
            </a:pPr>
            <a:r>
              <a:rPr lang="ru-RU" sz="3200" b="1" dirty="0" smtClean="0"/>
              <a:t> № 03-20-2326/16-0-0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z="3200" dirty="0" smtClean="0"/>
              <a:t>«О направлении методических рекомендаций по изучению ОДНКНР»</a:t>
            </a:r>
          </a:p>
          <a:p>
            <a:pPr eaLnBrk="1" hangingPunct="1">
              <a:buFont typeface="Wingdings 2" pitchFamily="18" charset="2"/>
              <a:buNone/>
            </a:pPr>
            <a:endParaRPr lang="ru-RU" sz="2200" dirty="0" smtClean="0"/>
          </a:p>
          <a:p>
            <a:pPr eaLnBrk="1" hangingPunct="1">
              <a:buFont typeface="Wingdings 2" pitchFamily="18" charset="2"/>
              <a:buNone/>
            </a:pPr>
            <a:endParaRPr lang="ru-RU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972452" cy="11430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Предметная область ОДНКНР реализуется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43050"/>
            <a:ext cx="8072494" cy="4605350"/>
          </a:xfrm>
        </p:spPr>
        <p:txBody>
          <a:bodyPr/>
          <a:lstStyle/>
          <a:p>
            <a:pPr marL="539750" indent="-457200"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занятия по предметной области ОДНКНР;</a:t>
            </a:r>
          </a:p>
          <a:p>
            <a:pPr marL="539750" indent="-457200"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включение в рабочие программы учебных предметов, курсов, дисциплин (модулей);</a:t>
            </a:r>
          </a:p>
          <a:p>
            <a:pPr marL="539750" indent="-457200">
              <a:lnSpc>
                <a:spcPct val="150000"/>
              </a:lnSpc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включение занятий по предметной области ОДНКНР во внеурочную деятельность в рамках реализации   Программы воспитания и социализации обучающихся.</a:t>
            </a:r>
          </a:p>
          <a:p>
            <a:pPr lvl="0">
              <a:lnSpc>
                <a:spcPct val="150000"/>
              </a:lnSpc>
              <a:spcBef>
                <a:spcPts val="0"/>
              </a:spcBef>
            </a:pPr>
            <a:endParaRPr lang="ru-RU" sz="2400" dirty="0" smtClean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55</a:t>
            </a:fld>
            <a:endParaRPr lang="ru-RU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56</a:t>
            </a:fld>
            <a:endParaRPr lang="ru-RU"/>
          </a:p>
        </p:txBody>
      </p:sp>
      <p:pic>
        <p:nvPicPr>
          <p:cNvPr id="5" name="Picture 4" descr="https://bestworks.ru/uploads/images/articles/1.2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00240"/>
            <a:ext cx="7344947" cy="3678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714356"/>
            <a:ext cx="7927849" cy="6858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Коррупция –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социально-историческое явление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714488"/>
            <a:ext cx="8572560" cy="4536394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При Петре Великом: после многолетнего следствия был изобличен в коррупции и повешен сибирский губернатор Гагарин. А через три года, четвертовали за взяточничество </a:t>
            </a:r>
            <a:r>
              <a:rPr lang="ru-RU" dirty="0" err="1" smtClean="0">
                <a:latin typeface="Arial" pitchFamily="34" charset="0"/>
                <a:cs typeface="Arial" pitchFamily="34" charset="0"/>
              </a:rPr>
              <a:t>обер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-фискала Нестерова - того, кто изобличил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Гагарина</a:t>
            </a: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dirty="0" smtClean="0"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Елизаветинский канцлер Бестужев-Рюмин получал за службу российской империи 7000 тысяч рублей в год, а за услуги британской короне (в качестве "агента влияния") – 12000 в той же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валюте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17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714356"/>
            <a:ext cx="7927849" cy="685800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Коррупция –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социально-историческое явление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282" y="1628800"/>
            <a:ext cx="8572560" cy="465772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5100" b="1" dirty="0" smtClean="0">
                <a:latin typeface="Times New Roman" pitchFamily="18" charset="0"/>
                <a:cs typeface="Times New Roman" pitchFamily="18" charset="0"/>
              </a:rPr>
              <a:t>При Советской власти</a:t>
            </a:r>
          </a:p>
          <a:p>
            <a:pPr>
              <a:buNone/>
            </a:pPr>
            <a:endParaRPr lang="ru-RU" sz="51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е признавали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слово "коррупция", позволив ввести его в употребление лишь в конце 1980-х годов. ("взяточничество", "злоупотребление служебным положением", "попустительство</a:t>
            </a:r>
            <a:r>
              <a:rPr lang="en-US" sz="4400" dirty="0" smtClean="0">
                <a:latin typeface="Times New Roman" pitchFamily="18" charset="0"/>
                <a:cs typeface="Times New Roman" pitchFamily="18" charset="0"/>
              </a:rPr>
              <a:t>”)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Причины:</a:t>
            </a:r>
          </a:p>
          <a:p>
            <a:pPr>
              <a:buFont typeface="Wingdings" pitchFamily="2" charset="2"/>
              <a:buChar char="v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Недостатки в работе партийных, профсоюзных и государственных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органов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Неприкосновенны высшие советские и партийные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работники</a:t>
            </a:r>
            <a:endParaRPr lang="ru-RU" sz="4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Courier New" pitchFamily="49" charset="0"/>
              <a:buChar char="o"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Весь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 послевоенный период, рост коррупции на фоне ослабления государственной </a:t>
            </a: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машины</a:t>
            </a: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17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14282" y="188640"/>
            <a:ext cx="8142163" cy="1069711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Коррупция –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социально-историческое явление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96752"/>
            <a:ext cx="8763000" cy="5127848"/>
          </a:xfrm>
        </p:spPr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sz="2800" dirty="0" smtClean="0"/>
              <a:t>Вторая  половина </a:t>
            </a:r>
            <a:r>
              <a:rPr lang="ru-RU" sz="2800" dirty="0"/>
              <a:t>XX века </a:t>
            </a:r>
            <a:r>
              <a:rPr lang="ru-RU" sz="2800" dirty="0" smtClean="0"/>
              <a:t> ---   коррупция…</a:t>
            </a:r>
          </a:p>
          <a:p>
            <a:endParaRPr lang="en-US" dirty="0"/>
          </a:p>
        </p:txBody>
      </p:sp>
      <p:pic>
        <p:nvPicPr>
          <p:cNvPr id="4098" name="Picture 2" descr="http://previews.123rf.com/images/rukanoga/rukanoga1202/rukanoga120200670/12174585-3d-small-people-Lawyer-client-and-money-pack-Isolated-on-white--Stock-Photo.jpg"/>
          <p:cNvPicPr>
            <a:picLocks noChangeAspect="1" noChangeArrowheads="1"/>
          </p:cNvPicPr>
          <p:nvPr/>
        </p:nvPicPr>
        <p:blipFill>
          <a:blip r:embed="rId2" cstate="print"/>
          <a:srcRect l="19898" t="6123" r="31122" b="14285"/>
          <a:stretch>
            <a:fillRect/>
          </a:stretch>
        </p:blipFill>
        <p:spPr bwMode="auto">
          <a:xfrm>
            <a:off x="2771800" y="2492896"/>
            <a:ext cx="3240360" cy="3949188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8092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Антикоррупционная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 политика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 в современном мире и России: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образовательный аспект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28802"/>
            <a:ext cx="8003232" cy="4545150"/>
          </a:xfrm>
        </p:spPr>
        <p:txBody>
          <a:bodyPr/>
          <a:lstStyle/>
          <a:p>
            <a:r>
              <a:rPr lang="ru-RU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dirty="0" smtClean="0"/>
              <a:t>2 мая 2009 г. Указом Президента Российской Федерации № 537 утверждена Стратегия национальной безопасности Российской Федерации до 2020 года;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Федеральный закон от 25 декабря 2008г. №273-ФЗ "О противодействии коррупции" закрепил основные принципы, правовые и организационные основы предупреждения коррупции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627</TotalTime>
  <Words>1705</Words>
  <Application>Microsoft Office PowerPoint</Application>
  <PresentationFormat>Экран (4:3)</PresentationFormat>
  <Paragraphs>290</Paragraphs>
  <Slides>56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56</vt:i4>
      </vt:variant>
    </vt:vector>
  </HeadingPairs>
  <TitlesOfParts>
    <vt:vector size="59" baseType="lpstr">
      <vt:lpstr>Эркер</vt:lpstr>
      <vt:lpstr>Диаграмма Microsoft Excel</vt:lpstr>
      <vt:lpstr>Диаграмма</vt:lpstr>
      <vt:lpstr>Реализация модуля антикоррупционной направленности в условиях внедрения ФГОС</vt:lpstr>
      <vt:lpstr>Презентация PowerPoint</vt:lpstr>
      <vt:lpstr>Коррупция  как юридическое понятие</vt:lpstr>
      <vt:lpstr>Коррупция  как юридическое понятие</vt:lpstr>
      <vt:lpstr>Коррупция –  социально-историческое явление</vt:lpstr>
      <vt:lpstr>Коррупция –  социально-историческое явление</vt:lpstr>
      <vt:lpstr>Коррупция –  социально-историческое явление</vt:lpstr>
      <vt:lpstr>Коррупция –  социально-историческое явление</vt:lpstr>
      <vt:lpstr>Антикоррупционная  политика  в современном мире и России:  образовательный аспект</vt:lpstr>
      <vt:lpstr>Антикоррупционная  политика  в современном мире и России:  образовательный аспект</vt:lpstr>
      <vt:lpstr>Презентация PowerPoint</vt:lpstr>
      <vt:lpstr>Презентация PowerPoint</vt:lpstr>
      <vt:lpstr>Цель антикоррупционного воспитания</vt:lpstr>
      <vt:lpstr>Принципы антикоррупционного воспитания</vt:lpstr>
      <vt:lpstr>Основные компоненты системы антикоррупционного  воспитания  в ОУ</vt:lpstr>
      <vt:lpstr>Антикоррупционное воспитание  как система деятельности общеобразовательной организации</vt:lpstr>
      <vt:lpstr>Принципы антикоррупционного воспитания в общеобразовательной организации  </vt:lpstr>
      <vt:lpstr>Предметное, проблемно-тематическое пространство антикоррупционного воспитания</vt:lpstr>
      <vt:lpstr>Предметный уровень. Начальная школа </vt:lpstr>
      <vt:lpstr>Предметный уровень. Основная и средняя школа </vt:lpstr>
      <vt:lpstr>Классные часы в начальной школе</vt:lpstr>
      <vt:lpstr>Презентация PowerPoint</vt:lpstr>
      <vt:lpstr>Презентация PowerPoint</vt:lpstr>
      <vt:lpstr>Духовно-нравственное воспитание обучающихся в условиях внедрения ФГОС</vt:lpstr>
      <vt:lpstr>Разность мировоззренческих ориентиров</vt:lpstr>
      <vt:lpstr>Учебный курс  «Основы религиозных культур  и светской этики» </vt:lpstr>
      <vt:lpstr>Нормативно-правовая база введения и реализации курса ОРКСЭ </vt:lpstr>
      <vt:lpstr>Презентация PowerPoint</vt:lpstr>
      <vt:lpstr>ФГОС: содержание предмета ОРКСЭ </vt:lpstr>
      <vt:lpstr>Требования к предметным результатам курса ОРКСЭ</vt:lpstr>
      <vt:lpstr>Презентация PowerPoint</vt:lpstr>
      <vt:lpstr>Основы православной культуры</vt:lpstr>
      <vt:lpstr>Основы исламской культуры</vt:lpstr>
      <vt:lpstr>Основы буддийской культуры</vt:lpstr>
      <vt:lpstr>Основы иудейской культуры</vt:lpstr>
      <vt:lpstr>Основы мировых  религиозных культур</vt:lpstr>
      <vt:lpstr>Основы светской этики</vt:lpstr>
      <vt:lpstr>Выбор модуля</vt:lpstr>
      <vt:lpstr>Роль ОРКСЭ  в образовательном процессе:</vt:lpstr>
      <vt:lpstr>Презентация PowerPoint</vt:lpstr>
      <vt:lpstr>Цель учебного курса ОРКСЭ</vt:lpstr>
      <vt:lpstr>Основные задачи курса ОРКСЭ</vt:lpstr>
      <vt:lpstr>Презентация PowerPoint</vt:lpstr>
      <vt:lpstr>Модули курса ОРКСЭ</vt:lpstr>
      <vt:lpstr>Проектная деятельность – итоговая работа</vt:lpstr>
      <vt:lpstr>Основы религиозных культур и светской этики</vt:lpstr>
      <vt:lpstr>Мониторинг  учащихся 4-х классов: «Отношение учащихся  к курсу ОРКСЭ» </vt:lpstr>
      <vt:lpstr>1. Было ли тебе интересно на уроках ОРКСЭ?</vt:lpstr>
      <vt:lpstr>2. Что тебе понравилось на уроках ОРКСЭ?</vt:lpstr>
      <vt:lpstr>Презентация PowerPoint</vt:lpstr>
      <vt:lpstr>5. Хотел бы ты продолжать  изучать курс ОРКСЭ?</vt:lpstr>
      <vt:lpstr>Нормативно-правовая база введения и реализации предметной области  ОДНКНР </vt:lpstr>
      <vt:lpstr>Изучение предметной области ОДНКНР должно обеспечить</vt:lpstr>
      <vt:lpstr>Нормативно-правовая база введения и реализации предметной области  ОДНКНР </vt:lpstr>
      <vt:lpstr>Предметная область ОДНКНР реализуется через</vt:lpstr>
      <vt:lpstr>Спасибо за внимание)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антикоррупционного мировозрения школьников</dc:title>
  <dc:creator>Work1</dc:creator>
  <cp:lastModifiedBy>User</cp:lastModifiedBy>
  <cp:revision>55</cp:revision>
  <dcterms:created xsi:type="dcterms:W3CDTF">2016-11-23T13:53:30Z</dcterms:created>
  <dcterms:modified xsi:type="dcterms:W3CDTF">2017-02-07T07:31:22Z</dcterms:modified>
</cp:coreProperties>
</file>