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36"/>
  </p:notesMasterIdLst>
  <p:sldIdLst>
    <p:sldId id="323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43" r:id="rId10"/>
    <p:sldId id="324" r:id="rId11"/>
    <p:sldId id="325" r:id="rId12"/>
    <p:sldId id="326" r:id="rId13"/>
    <p:sldId id="327" r:id="rId14"/>
    <p:sldId id="328" r:id="rId15"/>
    <p:sldId id="329" r:id="rId16"/>
    <p:sldId id="330" r:id="rId17"/>
    <p:sldId id="331" r:id="rId18"/>
    <p:sldId id="332" r:id="rId19"/>
    <p:sldId id="257" r:id="rId20"/>
    <p:sldId id="285" r:id="rId21"/>
    <p:sldId id="318" r:id="rId22"/>
    <p:sldId id="319" r:id="rId23"/>
    <p:sldId id="320" r:id="rId24"/>
    <p:sldId id="321" r:id="rId25"/>
    <p:sldId id="259" r:id="rId26"/>
    <p:sldId id="260" r:id="rId27"/>
    <p:sldId id="275" r:id="rId28"/>
    <p:sldId id="276" r:id="rId29"/>
    <p:sldId id="286" r:id="rId30"/>
    <p:sldId id="287" r:id="rId31"/>
    <p:sldId id="264" r:id="rId32"/>
    <p:sldId id="291" r:id="rId33"/>
    <p:sldId id="344" r:id="rId34"/>
    <p:sldId id="34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10" y="-30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6B82B-100F-47DB-BDF8-802752CF32D7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9EAAC0-F311-4B57-A81F-5078736C377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1595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A44582B4-EB59-4932-B81D-BEDAA1201317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133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133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E63E6542-AE8E-491F-9C0D-475E904BEEA8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14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1843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1843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CACE1A9F-487F-4603-8A25-CF067300F513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15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194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1946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8F286CC9-70C9-4417-8594-E2E78613635E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16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2048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2048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9F96AA7C-AB9E-4010-B84A-82E860AFCD80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17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2150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2150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9EAAC0-F311-4B57-A81F-5078736C3778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1E023B-BABB-4921-AD62-B94D1D1601F2}" type="slidenum">
              <a:rPr lang="ru-RU" altLang="ru-RU"/>
              <a:pPr/>
              <a:t>27</a:t>
            </a:fld>
            <a:endParaRPr lang="ru-RU" altLang="ru-RU" dirty="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dirty="0"/>
              <a:t> Оценочная деятельность учителя строится на основе следующих общих принципов: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4741971-D754-4EF7-AEF8-319D8C196C53}" type="slidenum">
              <a:rPr lang="ru-RU" altLang="ru-RU"/>
              <a:pPr/>
              <a:t>28</a:t>
            </a:fld>
            <a:endParaRPr lang="ru-RU" altLang="ru-RU" dirty="0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altLang="ru-RU" dirty="0"/>
              <a:t>В системе оценивания в начальной школе используется преимущественно внутренняя оценка, выставляемая педагогом или школой.</a:t>
            </a:r>
          </a:p>
          <a:p>
            <a:r>
              <a:rPr lang="ru-RU" altLang="ru-RU" dirty="0"/>
              <a:t>Внешняя оценка, проводимая различными независимыми службами: мониторинговые исследования, аттестация ОУ. Результаты не влияют на итоговую отметку детей, участвующих в этих процедурах.</a:t>
            </a:r>
          </a:p>
          <a:p>
            <a:endParaRPr lang="ru-RU" altLang="ru-RU" dirty="0"/>
          </a:p>
          <a:p>
            <a:r>
              <a:rPr lang="ru-RU" altLang="ru-RU" dirty="0"/>
              <a:t> В начальной школе рекомендуется использовать три вида оценивания</a:t>
            </a:r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  <a:p>
            <a:endParaRPr lang="ru-RU" alt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A44582B4-EB59-4932-B81D-BEDAA1201317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34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1331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33475" y="677863"/>
            <a:ext cx="4591050" cy="3444875"/>
          </a:xfrm>
          <a:solidFill>
            <a:srgbClr val="FFFFFF"/>
          </a:solidFill>
          <a:ln/>
        </p:spPr>
      </p:sp>
      <p:sp>
        <p:nvSpPr>
          <p:cNvPr id="1331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5381A8-F5D0-4740-BDF7-908728C44FAB}" type="slidenum">
              <a:rPr lang="ru-RU" altLang="ru-RU" smtClean="0">
                <a:latin typeface="Arial" charset="0"/>
                <a:cs typeface="Arial" charset="0"/>
              </a:rPr>
              <a:pPr/>
              <a:t>3</a:t>
            </a:fld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Саша и Митя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BD5D43-0B32-4655-BC0F-F9F9CCBD8636}" type="slidenum">
              <a:rPr lang="ru-RU" altLang="ru-RU" smtClean="0"/>
              <a:pPr/>
              <a:t>5</a:t>
            </a:fld>
            <a:endParaRPr lang="ru-RU" altLang="ru-RU" smtClean="0"/>
          </a:p>
        </p:txBody>
      </p:sp>
      <p:sp>
        <p:nvSpPr>
          <p:cNvPr id="27651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1" hangingPunct="1"/>
            <a:fld id="{8284832B-E70B-4557-BB04-8FEC0255AAF9}" type="slidenum">
              <a:rPr lang="ru-RU" altLang="ru-RU" sz="1200">
                <a:latin typeface="Calibri" pitchFamily="34" charset="0"/>
              </a:rPr>
              <a:pPr algn="r" eaLnBrk="1" hangingPunct="1"/>
              <a:t>5</a:t>
            </a:fld>
            <a:endParaRPr lang="ru-RU" altLang="ru-RU" sz="1200">
              <a:latin typeface="Calibri" pitchFamily="34" charset="0"/>
            </a:endParaRPr>
          </a:p>
        </p:txBody>
      </p:sp>
      <p:sp>
        <p:nvSpPr>
          <p:cNvPr id="276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altLang="ru-RU" smtClean="0"/>
              <a:t>	</a:t>
            </a:r>
            <a:endParaRPr lang="ru-RU" altLang="ru-RU" b="1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C07B204-FFDB-4B02-8F41-8AC6315CF48A}" type="slidenum">
              <a:rPr lang="ru-RU" altLang="ru-RU" smtClean="0">
                <a:latin typeface="Arial" charset="0"/>
                <a:cs typeface="Arial" charset="0"/>
              </a:rPr>
              <a:pPr/>
              <a:t>6</a:t>
            </a:fld>
            <a:endParaRPr lang="ru-RU" altLang="ru-RU" smtClean="0">
              <a:latin typeface="Arial" charset="0"/>
              <a:cs typeface="Arial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ru-RU" altLang="ru-RU" smtClean="0">
                <a:latin typeface="Arial" charset="0"/>
                <a:cs typeface="Arial" charset="0"/>
              </a:rPr>
              <a:t>Света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FF3B2F4-A97B-4909-9305-0ABA8624C451}" type="slidenum">
              <a:rPr lang="ru-RU" altLang="ru-RU" smtClean="0">
                <a:latin typeface="Arial" charset="0"/>
              </a:rPr>
              <a:pPr/>
              <a:t>8</a:t>
            </a:fld>
            <a:endParaRPr lang="ru-RU" altLang="ru-RU" smtClean="0">
              <a:latin typeface="Arial" charset="0"/>
            </a:endParaRPr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EC565FDC-0F19-4A83-8869-F72337A3CAB3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10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7E8A0DAE-2740-4E7F-9487-0A8BAE71DF4B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10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dirty="0" smtClean="0">
              <a:latin typeface="Calibri" pitchFamily="32" charset="0"/>
              <a:ea typeface="Microsoft YaHei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DAD36F65-E6E7-4DE7-A730-B79D4BF64A0F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11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1536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1C30B1DA-AE3F-4E99-AC6A-69CA82DDB920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11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153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dirty="0" smtClean="0">
              <a:latin typeface="Calibri" pitchFamily="32" charset="0"/>
              <a:ea typeface="Microsoft YaHei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98E2A46A-1FCC-4B94-AF7C-ADE36FC4B632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12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966FAEDC-FDD8-4506-ACC3-DF96BFE196B8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12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dirty="0" smtClean="0">
              <a:latin typeface="Calibri" pitchFamily="32" charset="0"/>
              <a:ea typeface="Microsoft YaHei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fld id="{927F715B-DABD-4240-AE5A-06DDB58BD588}" type="slidenum">
              <a:rPr lang="ru-RU" altLang="ru-RU" smtClean="0">
                <a:solidFill>
                  <a:srgbClr val="000000"/>
                </a:solidFill>
              </a:rPr>
              <a:pPr eaLnBrk="1" hangingPunct="1"/>
              <a:t>13</a:t>
            </a:fld>
            <a:endParaRPr lang="ru-RU" altLang="ru-RU" dirty="0" smtClean="0">
              <a:solidFill>
                <a:srgbClr val="000000"/>
              </a:solidFill>
            </a:endParaRPr>
          </a:p>
        </p:txBody>
      </p:sp>
      <p:sp>
        <p:nvSpPr>
          <p:cNvPr id="17411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buClrTx/>
              <a:buFontTx/>
              <a:buNone/>
            </a:pPr>
            <a:fld id="{5C90985D-1A0A-4923-AB78-5FE1A9A24A7B}" type="slidenum">
              <a:rPr lang="ru-RU" altLang="ru-RU" sz="1200">
                <a:solidFill>
                  <a:srgbClr val="000000"/>
                </a:solidFill>
              </a:rPr>
              <a:pPr algn="r" eaLnBrk="1" hangingPunct="1">
                <a:buClrTx/>
                <a:buFontTx/>
                <a:buNone/>
              </a:pPr>
              <a:t>13</a:t>
            </a:fld>
            <a:endParaRPr lang="ru-RU" altLang="ru-RU" sz="1200" dirty="0">
              <a:solidFill>
                <a:srgbClr val="000000"/>
              </a:solidFill>
            </a:endParaRPr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ru-RU" altLang="ru-RU" dirty="0" smtClean="0">
              <a:latin typeface="Calibri" pitchFamily="32" charset="0"/>
              <a:ea typeface="Microsoft YaHei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06.02.2017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200" b="1" dirty="0">
                <a:solidFill>
                  <a:srgbClr val="FFFFFF"/>
                </a:solidFill>
              </a:rPr>
              <a:t>Информационно-методический центр </a:t>
            </a:r>
            <a:br>
              <a:rPr lang="ru-RU" altLang="ru-RU" sz="2200" b="1" dirty="0">
                <a:solidFill>
                  <a:srgbClr val="FFFFFF"/>
                </a:solidFill>
              </a:rPr>
            </a:br>
            <a:r>
              <a:rPr lang="ru-RU" altLang="ru-RU" sz="2200" b="1" dirty="0">
                <a:solidFill>
                  <a:srgbClr val="FFFFFF"/>
                </a:solidFill>
              </a:rPr>
              <a:t>Калининского района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395288" y="1052513"/>
            <a:ext cx="849788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1000"/>
              </a:spcBef>
              <a:buClrTx/>
              <a:buFontTx/>
              <a:buNone/>
            </a:pPr>
            <a:endParaRPr lang="ru-RU" altLang="ru-RU" sz="4000" b="1" dirty="0">
              <a:solidFill>
                <a:srgbClr val="0000FF"/>
              </a:solidFill>
            </a:endParaRPr>
          </a:p>
          <a:p>
            <a:pPr algn="ctr" eaLnBrk="1" hangingPunct="1">
              <a:spcBef>
                <a:spcPts val="1200"/>
              </a:spcBef>
              <a:buClrTx/>
              <a:buFontTx/>
              <a:buNone/>
            </a:pPr>
            <a:r>
              <a:rPr lang="ru-RU" altLang="ru-RU" sz="4800" b="1" dirty="0">
                <a:solidFill>
                  <a:srgbClr val="0000FF"/>
                </a:solidFill>
              </a:rPr>
              <a:t>Обеспечение преемственности обучения школьников в условиях введения </a:t>
            </a:r>
            <a:r>
              <a:rPr lang="ru-RU" altLang="ru-RU" sz="4800" b="1" dirty="0" smtClean="0">
                <a:solidFill>
                  <a:srgbClr val="0000FF"/>
                </a:solidFill>
              </a:rPr>
              <a:t>ФГОС</a:t>
            </a:r>
          </a:p>
          <a:p>
            <a:pPr algn="r" eaLnBrk="1" hangingPunct="1">
              <a:spcBef>
                <a:spcPts val="1200"/>
              </a:spcBef>
              <a:buClrTx/>
              <a:buFontTx/>
              <a:buNone/>
            </a:pPr>
            <a:r>
              <a:rPr lang="ru-RU" altLang="ru-RU" sz="2400" b="1" i="1" dirty="0">
                <a:solidFill>
                  <a:srgbClr val="0000FF"/>
                </a:solidFill>
              </a:rPr>
              <a:t>Светлана Маратовна Успенская, методист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0" y="5387975"/>
            <a:ext cx="9144000" cy="14700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</a:t>
            </a:r>
            <a:r>
              <a:rPr lang="ru-RU" altLang="ru-RU" sz="3200" b="1" dirty="0" smtClean="0">
                <a:solidFill>
                  <a:srgbClr val="FFFFFF"/>
                </a:solidFill>
              </a:rPr>
              <a:t>6 февраля 201</a:t>
            </a:r>
            <a:r>
              <a:rPr lang="ru-RU" altLang="ru-RU" sz="3200" b="1" dirty="0">
                <a:solidFill>
                  <a:srgbClr val="FFFFFF"/>
                </a:solidFill>
              </a:rPr>
              <a:t>7</a:t>
            </a:r>
            <a:r>
              <a:rPr lang="ru-RU" altLang="ru-RU" sz="3200" b="1" dirty="0" smtClean="0">
                <a:solidFill>
                  <a:srgbClr val="FFFFFF"/>
                </a:solidFill>
              </a:rPr>
              <a:t> года</a:t>
            </a:r>
            <a:endParaRPr lang="ru-RU" altLang="ru-RU" sz="3200" b="1" dirty="0">
              <a:solidFill>
                <a:srgbClr val="FFFFFF"/>
              </a:solidFill>
            </a:endParaRP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1116013" y="4365625"/>
            <a:ext cx="77771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 b="1" i="1" dirty="0" smtClean="0">
                <a:solidFill>
                  <a:srgbClr val="0000FF"/>
                </a:solidFill>
              </a:rPr>
              <a:t> </a:t>
            </a:r>
            <a:endParaRPr lang="ru-RU" altLang="ru-RU" sz="2400" b="1" i="1" dirty="0">
              <a:solidFill>
                <a:srgbClr val="0000FF"/>
              </a:solidFill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1116013" y="3141663"/>
            <a:ext cx="75596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pic>
        <p:nvPicPr>
          <p:cNvPr id="307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68751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8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88913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432888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381000"/>
            <a:ext cx="9144000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1" dirty="0">
                <a:solidFill>
                  <a:srgbClr val="1E46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Система оценки: основные особенности</a:t>
            </a:r>
          </a:p>
        </p:txBody>
      </p:sp>
      <p:sp>
        <p:nvSpPr>
          <p:cNvPr id="4099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131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       Первый </a:t>
            </a:r>
            <a:r>
              <a:rPr lang="ru-RU" altLang="ru-RU" sz="3200" b="1" dirty="0" smtClean="0">
                <a:solidFill>
                  <a:srgbClr val="FFFFFF"/>
                </a:solidFill>
              </a:rPr>
              <a:t>шаг</a:t>
            </a:r>
            <a:endParaRPr lang="ru-RU" altLang="ru-RU" sz="3200" b="1" dirty="0">
              <a:solidFill>
                <a:srgbClr val="FFFFFF"/>
              </a:solidFill>
            </a:endParaRP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        (декабрь или сентябрь)</a:t>
            </a:r>
          </a:p>
        </p:txBody>
      </p:sp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4101" name="Text Box 4"/>
          <p:cNvSpPr txBox="1">
            <a:spLocks noChangeArrowheads="1"/>
          </p:cNvSpPr>
          <p:nvPr/>
        </p:nvSpPr>
        <p:spPr bwMode="auto">
          <a:xfrm>
            <a:off x="755576" y="1772816"/>
            <a:ext cx="7776864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>
              <a:buSzPct val="45000"/>
              <a:buFont typeface="Wingdings" charset="2"/>
              <a:buNone/>
            </a:pPr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Создание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приказом администрации </a:t>
            </a:r>
            <a:endParaRPr lang="ru-RU" altLang="ru-RU" sz="28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>
              <a:buSzPct val="45000"/>
              <a:buFont typeface="Wingdings" charset="2"/>
              <a:buNone/>
            </a:pPr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образовательного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учреждения</a:t>
            </a:r>
          </a:p>
          <a:p>
            <a:pPr eaLnBrk="1" hangingPunct="1">
              <a:buClrTx/>
              <a:buSzTx/>
              <a:buFontTx/>
              <a:buNone/>
            </a:pPr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временного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методического объединения </a:t>
            </a:r>
          </a:p>
          <a:p>
            <a:pPr eaLnBrk="1" hangingPunct="1">
              <a:buClrTx/>
              <a:buSzTx/>
              <a:buFontTx/>
              <a:buNone/>
            </a:pP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«Преемственность»</a:t>
            </a:r>
          </a:p>
          <a:p>
            <a:pPr eaLnBrk="1" hangingPunct="1">
              <a:buClrTx/>
              <a:buSzTx/>
              <a:buFontTx/>
              <a:buNone/>
            </a:pPr>
            <a:endParaRPr lang="ru-RU" altLang="ru-RU" sz="28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>
              <a:buClrTx/>
              <a:buSzTx/>
              <a:buFontTx/>
              <a:buNone/>
            </a:pP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800" i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Состав </a:t>
            </a:r>
            <a:r>
              <a:rPr lang="ru-RU" altLang="ru-RU" sz="2800" i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МО «Преемственность» </a:t>
            </a:r>
            <a:endParaRPr lang="ru-RU" altLang="ru-RU" sz="28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>
              <a:buSzPct val="45000"/>
              <a:buFont typeface="Wingdings" charset="2"/>
              <a:buChar char=""/>
            </a:pP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Учителя  выпускных 4-х классов </a:t>
            </a:r>
          </a:p>
          <a:p>
            <a:pPr eaLnBrk="1" hangingPunct="1">
              <a:buSzPct val="45000"/>
              <a:buFont typeface="Wingdings" charset="2"/>
              <a:buChar char=""/>
            </a:pP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Учителя-предметники будущих 5-х классов </a:t>
            </a:r>
            <a:endParaRPr lang="ru-RU" altLang="ru-RU" sz="2800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>
              <a:buSzPct val="45000"/>
            </a:pP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800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основной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школы</a:t>
            </a:r>
          </a:p>
        </p:txBody>
      </p:sp>
    </p:spTree>
    <p:extLst>
      <p:ext uri="{BB962C8B-B14F-4D97-AF65-F5344CB8AC3E}">
        <p14:creationId xmlns:p14="http://schemas.microsoft.com/office/powerpoint/2010/main" val="2891416102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0" y="381000"/>
            <a:ext cx="9144000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1" dirty="0">
                <a:solidFill>
                  <a:srgbClr val="1E46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Система оценки: основные особенности</a:t>
            </a:r>
          </a:p>
        </p:txBody>
      </p:sp>
      <p:sp>
        <p:nvSpPr>
          <p:cNvPr id="5123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131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       Второй шаг </a:t>
            </a: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      (декабрь - январь)</a:t>
            </a: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        </a:t>
            </a:r>
          </a:p>
        </p:txBody>
      </p:sp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5125" name="Text Box 4"/>
          <p:cNvSpPr txBox="1">
            <a:spLocks noChangeArrowheads="1"/>
          </p:cNvSpPr>
          <p:nvPr/>
        </p:nvSpPr>
        <p:spPr bwMode="auto">
          <a:xfrm>
            <a:off x="688975" y="3419475"/>
            <a:ext cx="4365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000000"/>
                </a:solidFill>
              </a:rPr>
              <a:t>    </a:t>
            </a:r>
          </a:p>
        </p:txBody>
      </p:sp>
      <p:sp>
        <p:nvSpPr>
          <p:cNvPr id="5126" name="Text Box 5"/>
          <p:cNvSpPr txBox="1">
            <a:spLocks noChangeArrowheads="1"/>
          </p:cNvSpPr>
          <p:nvPr/>
        </p:nvSpPr>
        <p:spPr bwMode="auto">
          <a:xfrm>
            <a:off x="431539" y="1628800"/>
            <a:ext cx="8280921" cy="4465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Договорённость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внутри </a:t>
            </a:r>
            <a:endParaRPr lang="ru-RU" altLang="ru-RU" sz="28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методического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объединения </a:t>
            </a:r>
            <a:endParaRPr lang="en-US" altLang="ru-RU" sz="2800" b="1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«Преемственность» </a:t>
            </a:r>
            <a:endParaRPr lang="en-US" altLang="ru-RU" sz="2800" b="1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endParaRPr lang="en-US" altLang="ru-RU" sz="28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о едином</a:t>
            </a:r>
            <a:r>
              <a:rPr lang="en-US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понимании целей: о том уровне </a:t>
            </a:r>
            <a:endParaRPr lang="ru-RU" altLang="ru-RU" sz="2800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универсальных учебных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действий, который </a:t>
            </a:r>
            <a:endParaRPr lang="ru-RU" altLang="ru-RU" sz="2800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необходимо получить на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выходе </a:t>
            </a:r>
            <a:endParaRPr lang="ru-RU" altLang="ru-RU" sz="2800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из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начальной школы и далее развивать</a:t>
            </a:r>
            <a:r>
              <a:rPr lang="en-US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</a:p>
          <a:p>
            <a:pPr eaLnBrk="1" hangingPunct="1"/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в 5-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</a:rPr>
              <a:t>6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классах </a:t>
            </a:r>
            <a:endParaRPr lang="en-US" altLang="ru-RU" sz="28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en-US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о соблюдении единых технологий и принципов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608086726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0" y="381000"/>
            <a:ext cx="9144000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1" dirty="0">
                <a:solidFill>
                  <a:srgbClr val="1E46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Система оценки: основные особенности</a:t>
            </a:r>
          </a:p>
        </p:txBody>
      </p:sp>
      <p:sp>
        <p:nvSpPr>
          <p:cNvPr id="6147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131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Третий шаг</a:t>
            </a: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январь - март</a:t>
            </a: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        </a:t>
            </a:r>
          </a:p>
        </p:txBody>
      </p:sp>
      <p:pic>
        <p:nvPicPr>
          <p:cNvPr id="614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539552" y="1844824"/>
            <a:ext cx="8208911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Посещение учителями основной школы </a:t>
            </a:r>
            <a:endParaRPr lang="ru-RU" altLang="ru-RU" sz="28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у</a:t>
            </a:r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роков в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4-м классе по своим </a:t>
            </a:r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предметам</a:t>
            </a:r>
          </a:p>
          <a:p>
            <a:pPr eaLnBrk="1" hangingPunct="1"/>
            <a:endParaRPr lang="ru-RU" altLang="ru-RU" sz="28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Коллективное обсуждение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уроков с позиции </a:t>
            </a:r>
            <a:endParaRPr lang="ru-RU" altLang="ru-RU" sz="28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соблюдения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принципов </a:t>
            </a:r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и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технологий </a:t>
            </a:r>
            <a:endParaRPr lang="ru-RU" altLang="ru-RU" sz="28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развивающего образования</a:t>
            </a:r>
            <a:endParaRPr lang="ru-RU" altLang="ru-RU" sz="2800" b="1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latin typeface="Gautami" pitchFamily="32" charset="0"/>
              </a:rPr>
              <a:t>    </a:t>
            </a:r>
            <a:r>
              <a:rPr lang="ru-RU" altLang="ru-RU" dirty="0">
                <a:solidFill>
                  <a:srgbClr val="000000"/>
                </a:solidFill>
              </a:rPr>
              <a:t>   </a:t>
            </a:r>
          </a:p>
          <a:p>
            <a:pPr eaLnBrk="1" hangingPunct="1"/>
            <a:r>
              <a:rPr lang="ru-RU" altLang="ru-RU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7564383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0" y="381000"/>
            <a:ext cx="9144000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ru-RU" sz="2700" b="1" dirty="0">
                <a:solidFill>
                  <a:srgbClr val="1E464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2" charset="0"/>
              </a:rPr>
              <a:t>Система оценки: основные особенности</a:t>
            </a:r>
          </a:p>
        </p:txBody>
      </p:sp>
      <p:sp>
        <p:nvSpPr>
          <p:cNvPr id="7171" name="Text Box 2"/>
          <p:cNvSpPr txBox="1">
            <a:spLocks noChangeArrowheads="1"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marL="342900" indent="-341313"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Четвертый шаг</a:t>
            </a: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  март - апрель </a:t>
            </a:r>
          </a:p>
          <a:p>
            <a:pPr algn="ctr" eaLnBrk="1" hangingPunct="1">
              <a:spcBef>
                <a:spcPts val="800"/>
              </a:spcBef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        </a:t>
            </a:r>
          </a:p>
        </p:txBody>
      </p:sp>
      <p:pic>
        <p:nvPicPr>
          <p:cNvPr id="7172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7173" name="Text Box 4"/>
          <p:cNvSpPr txBox="1">
            <a:spLocks noChangeArrowheads="1"/>
          </p:cNvSpPr>
          <p:nvPr/>
        </p:nvSpPr>
        <p:spPr bwMode="auto">
          <a:xfrm>
            <a:off x="203746" y="1916832"/>
            <a:ext cx="8491537" cy="3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000000"/>
                </a:solidFill>
              </a:rPr>
              <a:t> </a:t>
            </a:r>
            <a:r>
              <a:rPr lang="ru-RU" altLang="ru-RU" sz="2000" dirty="0" smtClean="0">
                <a:solidFill>
                  <a:srgbClr val="000000"/>
                </a:solidFill>
              </a:rPr>
              <a:t> </a:t>
            </a:r>
            <a:r>
              <a:rPr lang="ru-RU" altLang="ru-RU" sz="24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Разработка и проведение учителями основной </a:t>
            </a:r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школы</a:t>
            </a:r>
          </a:p>
          <a:p>
            <a:pPr eaLnBrk="1" hangingPunct="1"/>
            <a:endParaRPr lang="ru-RU" altLang="ru-RU" sz="24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4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и педагогами начальной школы совместных (бинарных</a:t>
            </a:r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)</a:t>
            </a:r>
          </a:p>
          <a:p>
            <a:pPr eaLnBrk="1" hangingPunct="1"/>
            <a:endParaRPr lang="ru-RU" altLang="ru-RU" sz="24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4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уроков в 4-х классах с позиций соблюдения </a:t>
            </a:r>
            <a:endParaRPr lang="ru-RU" altLang="ru-RU" sz="24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endParaRPr lang="ru-RU" altLang="ru-RU" sz="2400" b="1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4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договорённостей о преемственности в целях</a:t>
            </a:r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,</a:t>
            </a:r>
          </a:p>
          <a:p>
            <a:pPr eaLnBrk="1" hangingPunct="1"/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</a:p>
          <a:p>
            <a:pPr eaLnBrk="1" hangingPunct="1"/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4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содержании и </a:t>
            </a:r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технологии</a:t>
            </a:r>
            <a:r>
              <a:rPr lang="ru-RU" altLang="ru-RU" sz="2400" b="1" dirty="0" smtClean="0">
                <a:solidFill>
                  <a:srgbClr val="0000FF"/>
                </a:solidFill>
                <a:latin typeface="Gautami" pitchFamily="32" charset="0"/>
              </a:rPr>
              <a:t>  </a:t>
            </a:r>
            <a:endParaRPr lang="ru-RU" altLang="ru-RU" sz="2400" b="1" dirty="0">
              <a:solidFill>
                <a:srgbClr val="0000FF"/>
              </a:solidFill>
              <a:latin typeface="Gautami" pitchFamily="3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4329069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             Пятый шаг</a:t>
            </a:r>
            <a:br>
              <a:rPr lang="ru-RU" altLang="ru-RU" sz="3200" b="1" dirty="0">
                <a:solidFill>
                  <a:srgbClr val="FFFFFF"/>
                </a:solidFill>
              </a:rPr>
            </a:br>
            <a:r>
              <a:rPr lang="ru-RU" altLang="ru-RU" sz="3200" b="1" dirty="0">
                <a:solidFill>
                  <a:srgbClr val="FFFFFF"/>
                </a:solidFill>
              </a:rPr>
              <a:t>             апрель - май</a:t>
            </a:r>
          </a:p>
        </p:txBody>
      </p:sp>
      <p:sp>
        <p:nvSpPr>
          <p:cNvPr id="8195" name="Rectangle 2"/>
          <p:cNvSpPr>
            <a:spLocks noChangeArrowheads="1"/>
          </p:cNvSpPr>
          <p:nvPr/>
        </p:nvSpPr>
        <p:spPr bwMode="auto">
          <a:xfrm>
            <a:off x="1116013" y="3141663"/>
            <a:ext cx="75596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pic>
        <p:nvPicPr>
          <p:cNvPr id="819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179388" y="1916113"/>
            <a:ext cx="8905875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Диагностика</a:t>
            </a:r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универсальных учебных </a:t>
            </a:r>
            <a:r>
              <a:rPr lang="en-US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действий и предметных умений, </a:t>
            </a:r>
            <a:endParaRPr lang="en-US" altLang="ru-RU" sz="20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психологического состояния</a:t>
            </a:r>
            <a:r>
              <a:rPr lang="en-US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учеников на выходе из начальной школы </a:t>
            </a:r>
            <a:endParaRPr lang="en-US" altLang="ru-RU" sz="20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и на входе</a:t>
            </a:r>
            <a:r>
              <a:rPr lang="en-US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в основную школу.</a:t>
            </a:r>
          </a:p>
          <a:p>
            <a:pPr eaLnBrk="1" hangingPunct="1"/>
            <a:endParaRPr lang="en-US" altLang="ru-RU" sz="20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0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Итоговое заседание </a:t>
            </a:r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методобъединения: вывод о соответствии </a:t>
            </a:r>
            <a:endParaRPr lang="en-US" altLang="ru-RU" sz="20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результата согласованному «Портрету выпускника», составление </a:t>
            </a:r>
            <a:endParaRPr lang="en-US" altLang="ru-RU" sz="20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рекомендаций по адаптации будущих пятиклассников. </a:t>
            </a:r>
          </a:p>
          <a:p>
            <a:pPr eaLnBrk="1" hangingPunct="1"/>
            <a:endParaRPr lang="en-US" altLang="ru-RU" sz="24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0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Отчёт</a:t>
            </a:r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перед администрацией</a:t>
            </a:r>
            <a:r>
              <a:rPr lang="en-US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ОУ и её решение о поощрении или </a:t>
            </a:r>
            <a:endParaRPr lang="en-US" altLang="ru-RU" sz="20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не поощрении участников МО за первую половину работы. </a:t>
            </a:r>
          </a:p>
          <a:p>
            <a:pPr eaLnBrk="1" hangingPunct="1"/>
            <a:endParaRPr lang="en-US" altLang="ru-RU" sz="20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0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Родительские </a:t>
            </a:r>
            <a:r>
              <a:rPr lang="en-US" altLang="ru-RU" sz="20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0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собрания </a:t>
            </a:r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по вопросам преемственности.</a:t>
            </a:r>
            <a:r>
              <a:rPr lang="ru-RU" altLang="ru-RU" sz="2000" dirty="0">
                <a:solidFill>
                  <a:srgbClr val="0000FF"/>
                </a:solidFill>
                <a:latin typeface="Gautami" pitchFamily="32" charset="0"/>
              </a:rPr>
              <a:t>    </a:t>
            </a:r>
          </a:p>
        </p:txBody>
      </p:sp>
    </p:spTree>
    <p:extLst>
      <p:ext uri="{BB962C8B-B14F-4D97-AF65-F5344CB8AC3E}">
        <p14:creationId xmlns:p14="http://schemas.microsoft.com/office/powerpoint/2010/main" val="332662157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387004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 dirty="0">
                <a:solidFill>
                  <a:srgbClr val="FFFFFF"/>
                </a:solidFill>
              </a:rPr>
              <a:t>                     </a:t>
            </a:r>
            <a:br>
              <a:rPr lang="ru-RU" altLang="ru-RU" sz="3600" b="1" dirty="0">
                <a:solidFill>
                  <a:srgbClr val="FFFFFF"/>
                </a:solidFill>
              </a:rPr>
            </a:br>
            <a:r>
              <a:rPr lang="ru-RU" altLang="ru-RU" sz="3600" b="1" dirty="0">
                <a:solidFill>
                  <a:srgbClr val="FFFFFF"/>
                </a:solidFill>
              </a:rPr>
              <a:t>               Шестой шаг</a:t>
            </a:r>
            <a:br>
              <a:rPr lang="ru-RU" altLang="ru-RU" sz="3600" b="1" dirty="0">
                <a:solidFill>
                  <a:srgbClr val="FFFFFF"/>
                </a:solidFill>
              </a:rPr>
            </a:br>
            <a:r>
              <a:rPr lang="ru-RU" altLang="ru-RU" sz="3600" b="1" dirty="0">
                <a:solidFill>
                  <a:srgbClr val="FFFFFF"/>
                </a:solidFill>
              </a:rPr>
              <a:t>                 сентябрь - октябрь</a:t>
            </a:r>
            <a:r>
              <a:rPr lang="ru-RU" altLang="ru-RU" sz="2800" b="1" dirty="0">
                <a:solidFill>
                  <a:srgbClr val="FFFFFF"/>
                </a:solidFill>
              </a:rPr>
              <a:t> </a:t>
            </a:r>
            <a:r>
              <a:rPr lang="ru-RU" altLang="ru-RU" sz="3600" b="1" dirty="0" smtClean="0">
                <a:solidFill>
                  <a:srgbClr val="FFFFFF"/>
                </a:solidFill>
              </a:rPr>
              <a:t>                      </a:t>
            </a:r>
            <a:r>
              <a:rPr lang="ru-RU" altLang="ru-RU" sz="2800" b="1" dirty="0">
                <a:solidFill>
                  <a:srgbClr val="FFFFFF"/>
                </a:solidFill>
              </a:rPr>
              <a:t/>
            </a:r>
            <a:br>
              <a:rPr lang="ru-RU" altLang="ru-RU" sz="2800" b="1" dirty="0">
                <a:solidFill>
                  <a:srgbClr val="FFFFFF"/>
                </a:solidFill>
              </a:rPr>
            </a:br>
            <a:r>
              <a:rPr lang="ru-RU" altLang="ru-RU" sz="2800" b="1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9219" name="Rectangle 2"/>
          <p:cNvSpPr>
            <a:spLocks noChangeArrowheads="1"/>
          </p:cNvSpPr>
          <p:nvPr/>
        </p:nvSpPr>
        <p:spPr bwMode="auto">
          <a:xfrm>
            <a:off x="1116013" y="3141663"/>
            <a:ext cx="75596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pic>
        <p:nvPicPr>
          <p:cNvPr id="922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9221" name="Text Box 4"/>
          <p:cNvSpPr txBox="1">
            <a:spLocks noChangeArrowheads="1"/>
          </p:cNvSpPr>
          <p:nvPr/>
        </p:nvSpPr>
        <p:spPr bwMode="auto">
          <a:xfrm>
            <a:off x="539552" y="1700808"/>
            <a:ext cx="8352928" cy="4392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b="1" dirty="0">
                <a:solidFill>
                  <a:srgbClr val="000000"/>
                </a:solidFill>
              </a:rPr>
              <a:t>   </a:t>
            </a:r>
            <a:endParaRPr lang="en-US" altLang="ru-RU" b="1" dirty="0" smtClean="0">
              <a:solidFill>
                <a:srgbClr val="000000"/>
              </a:solidFill>
            </a:endParaRPr>
          </a:p>
          <a:p>
            <a:pPr eaLnBrk="1" hangingPunct="1"/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Первые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уроки в 5-м классе</a:t>
            </a:r>
          </a:p>
          <a:p>
            <a:pPr eaLnBrk="1" hangingPunct="1"/>
            <a:endParaRPr lang="ru-RU" altLang="ru-RU" sz="2800" b="1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посещают руководитель </a:t>
            </a:r>
            <a:r>
              <a:rPr lang="ru-RU" altLang="ru-RU" sz="2800" dirty="0" err="1">
                <a:solidFill>
                  <a:srgbClr val="0000FF"/>
                </a:solidFill>
                <a:latin typeface="Gautami" pitchFamily="32" charset="0"/>
                <a:cs typeface="Arial" charset="0"/>
              </a:rPr>
              <a:t>методобъединения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endParaRPr lang="ru-RU" altLang="ru-RU" sz="2800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«Преемственность» и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учителя начальной школы; </a:t>
            </a:r>
          </a:p>
          <a:p>
            <a:pPr eaLnBrk="1" hangingPunct="1"/>
            <a:endParaRPr lang="ru-RU" altLang="ru-RU" sz="28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парные обсуждения уроков, </a:t>
            </a:r>
            <a:endParaRPr lang="ru-RU" altLang="ru-RU" sz="2800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проблем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адаптации и соблюдении </a:t>
            </a:r>
          </a:p>
          <a:p>
            <a:pPr eaLnBrk="1" hangingPunct="1"/>
            <a:r>
              <a:rPr lang="ru-RU" altLang="ru-RU" sz="2800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единства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целей (УУД), содержания и технологий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31592153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61607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 dirty="0">
                <a:solidFill>
                  <a:srgbClr val="FFFFFF"/>
                </a:solidFill>
              </a:rPr>
              <a:t>                  </a:t>
            </a:r>
            <a:endParaRPr lang="en-US" altLang="ru-RU" sz="3600" b="1" dirty="0" smtClean="0">
              <a:solidFill>
                <a:srgbClr val="FFFFFF"/>
              </a:solidFill>
            </a:endParaRPr>
          </a:p>
          <a:p>
            <a:pPr algn="ctr" eaLnBrk="1" hangingPunct="1">
              <a:buClrTx/>
              <a:buFontTx/>
              <a:buNone/>
            </a:pPr>
            <a:r>
              <a:rPr lang="en-US" altLang="ru-RU" sz="3600" b="1" dirty="0" smtClean="0">
                <a:solidFill>
                  <a:srgbClr val="FFFFFF"/>
                </a:solidFill>
              </a:rPr>
              <a:t>                  </a:t>
            </a:r>
            <a:r>
              <a:rPr lang="ru-RU" altLang="ru-RU" sz="3600" b="1" dirty="0" smtClean="0">
                <a:solidFill>
                  <a:srgbClr val="FFFFFF"/>
                </a:solidFill>
              </a:rPr>
              <a:t>  </a:t>
            </a:r>
            <a:r>
              <a:rPr lang="ru-RU" altLang="ru-RU" sz="3600" b="1" dirty="0">
                <a:solidFill>
                  <a:srgbClr val="FFFFFF"/>
                </a:solidFill>
              </a:rPr>
              <a:t>Седьмой шаг</a:t>
            </a:r>
            <a:br>
              <a:rPr lang="ru-RU" altLang="ru-RU" sz="3600" b="1" dirty="0">
                <a:solidFill>
                  <a:srgbClr val="FFFFFF"/>
                </a:solidFill>
              </a:rPr>
            </a:br>
            <a:r>
              <a:rPr lang="ru-RU" altLang="ru-RU" sz="3600" b="1" dirty="0">
                <a:solidFill>
                  <a:srgbClr val="FFFFFF"/>
                </a:solidFill>
              </a:rPr>
              <a:t>                     сентябрь - ноябрь</a:t>
            </a:r>
            <a:r>
              <a:rPr lang="ru-RU" altLang="ru-RU" sz="2800" b="1" dirty="0">
                <a:solidFill>
                  <a:srgbClr val="FFFFFF"/>
                </a:solidFill>
              </a:rPr>
              <a:t> </a:t>
            </a:r>
            <a:br>
              <a:rPr lang="ru-RU" altLang="ru-RU" sz="2800" b="1" dirty="0">
                <a:solidFill>
                  <a:srgbClr val="FFFFFF"/>
                </a:solidFill>
              </a:rPr>
            </a:br>
            <a:r>
              <a:rPr lang="ru-RU" altLang="ru-RU" sz="2800" b="1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10243" name="Rectangle 2"/>
          <p:cNvSpPr>
            <a:spLocks noChangeArrowheads="1"/>
          </p:cNvSpPr>
          <p:nvPr/>
        </p:nvSpPr>
        <p:spPr bwMode="auto">
          <a:xfrm>
            <a:off x="1116013" y="3141663"/>
            <a:ext cx="75596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pic>
        <p:nvPicPr>
          <p:cNvPr id="1024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0245" name="Text Box 4"/>
          <p:cNvSpPr txBox="1">
            <a:spLocks noChangeArrowheads="1"/>
          </p:cNvSpPr>
          <p:nvPr/>
        </p:nvSpPr>
        <p:spPr bwMode="auto">
          <a:xfrm>
            <a:off x="323850" y="1988840"/>
            <a:ext cx="8568630" cy="345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sz="28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Регулярные </a:t>
            </a:r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заседания методобъединения </a:t>
            </a:r>
          </a:p>
          <a:p>
            <a:pPr eaLnBrk="1" hangingPunct="1"/>
            <a:r>
              <a:rPr lang="ru-RU" altLang="ru-RU" sz="28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«Преемственность» </a:t>
            </a:r>
          </a:p>
          <a:p>
            <a:pPr eaLnBrk="1" hangingPunct="1"/>
            <a:endParaRPr lang="ru-RU" altLang="ru-RU" sz="2800" b="1" i="1" dirty="0">
              <a:solidFill>
                <a:srgbClr val="0000FF"/>
              </a:solidFill>
              <a:latin typeface="Gautami" pitchFamily="32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 обсуждение уроков (с позиций единства целей, </a:t>
            </a:r>
          </a:p>
          <a:p>
            <a:pPr eaLnBrk="1" hangingPunct="1"/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  содержания, технологий); </a:t>
            </a:r>
          </a:p>
          <a:p>
            <a:pPr eaLnBrk="1" hangingPunct="1"/>
            <a:endParaRPr lang="ru-RU" altLang="ru-RU" sz="28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>
              <a:buFont typeface="Arial" charset="0"/>
              <a:buChar char="•"/>
            </a:pP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 координация работы и решение возникающих </a:t>
            </a:r>
            <a:endParaRPr lang="ru-RU" altLang="ru-RU" sz="2800" dirty="0" smtClean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800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  проблем адаптации 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пятиклассников</a:t>
            </a:r>
            <a:r>
              <a:rPr lang="ru-RU" altLang="ru-RU" sz="2800" dirty="0">
                <a:solidFill>
                  <a:srgbClr val="0000FF"/>
                </a:solidFill>
                <a:latin typeface="Gautami" pitchFamily="32" charset="0"/>
              </a:rPr>
              <a:t>     </a:t>
            </a:r>
          </a:p>
        </p:txBody>
      </p:sp>
    </p:spTree>
    <p:extLst>
      <p:ext uri="{BB962C8B-B14F-4D97-AF65-F5344CB8AC3E}">
        <p14:creationId xmlns:p14="http://schemas.microsoft.com/office/powerpoint/2010/main" val="24972621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"/>
          <p:cNvSpPr txBox="1">
            <a:spLocks noChangeArrowheads="1"/>
          </p:cNvSpPr>
          <p:nvPr/>
        </p:nvSpPr>
        <p:spPr bwMode="auto">
          <a:xfrm>
            <a:off x="0" y="-73025"/>
            <a:ext cx="9144000" cy="161607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600" b="1" dirty="0">
                <a:solidFill>
                  <a:srgbClr val="FFFFFF"/>
                </a:solidFill>
              </a:rPr>
              <a:t>       </a:t>
            </a:r>
            <a:endParaRPr lang="en-US" altLang="ru-RU" sz="3600" b="1" dirty="0" smtClean="0">
              <a:solidFill>
                <a:srgbClr val="FFFFFF"/>
              </a:solidFill>
            </a:endParaRPr>
          </a:p>
          <a:p>
            <a:pPr algn="ctr" eaLnBrk="1" hangingPunct="1">
              <a:buClrTx/>
              <a:buFontTx/>
              <a:buNone/>
            </a:pPr>
            <a:r>
              <a:rPr lang="en-US" altLang="ru-RU" sz="3600" b="1" dirty="0" smtClean="0">
                <a:solidFill>
                  <a:srgbClr val="FFFFFF"/>
                </a:solidFill>
              </a:rPr>
              <a:t>       </a:t>
            </a:r>
            <a:r>
              <a:rPr lang="ru-RU" altLang="ru-RU" sz="3600" b="1" dirty="0" smtClean="0">
                <a:solidFill>
                  <a:srgbClr val="FFFFFF"/>
                </a:solidFill>
              </a:rPr>
              <a:t>     </a:t>
            </a:r>
            <a:r>
              <a:rPr lang="ru-RU" altLang="ru-RU" sz="3600" b="1" dirty="0">
                <a:solidFill>
                  <a:srgbClr val="FFFFFF"/>
                </a:solidFill>
              </a:rPr>
              <a:t>Восьмой шаг</a:t>
            </a:r>
            <a:br>
              <a:rPr lang="ru-RU" altLang="ru-RU" sz="3600" b="1" dirty="0">
                <a:solidFill>
                  <a:srgbClr val="FFFFFF"/>
                </a:solidFill>
              </a:rPr>
            </a:br>
            <a:r>
              <a:rPr lang="ru-RU" altLang="ru-RU" sz="3600" b="1" dirty="0">
                <a:solidFill>
                  <a:srgbClr val="FFFFFF"/>
                </a:solidFill>
              </a:rPr>
              <a:t>             ноябрь - декабрь</a:t>
            </a:r>
            <a:r>
              <a:rPr lang="ru-RU" altLang="ru-RU" sz="2800" b="1" dirty="0">
                <a:solidFill>
                  <a:srgbClr val="FFFFFF"/>
                </a:solidFill>
              </a:rPr>
              <a:t> </a:t>
            </a:r>
            <a:br>
              <a:rPr lang="ru-RU" altLang="ru-RU" sz="2800" b="1" dirty="0">
                <a:solidFill>
                  <a:srgbClr val="FFFFFF"/>
                </a:solidFill>
              </a:rPr>
            </a:br>
            <a:r>
              <a:rPr lang="ru-RU" altLang="ru-RU" sz="2800" b="1" dirty="0">
                <a:solidFill>
                  <a:srgbClr val="FFFFFF"/>
                </a:solidFill>
              </a:rPr>
              <a:t> </a:t>
            </a:r>
          </a:p>
        </p:txBody>
      </p:sp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116013" y="3141663"/>
            <a:ext cx="75596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88913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174625" y="1916113"/>
            <a:ext cx="8931275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5000" rIns="90000" bIns="450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 hangingPunct="1"/>
            <a:r>
              <a:rPr lang="ru-RU" altLang="ru-RU" dirty="0">
                <a:solidFill>
                  <a:srgbClr val="0000FF"/>
                </a:solidFill>
              </a:rPr>
              <a:t> </a:t>
            </a:r>
            <a:r>
              <a:rPr lang="ru-RU" altLang="ru-RU" sz="22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Определение эффективности </a:t>
            </a:r>
            <a:r>
              <a:rPr lang="ru-RU" altLang="ru-RU" sz="2200" b="1" dirty="0" smtClean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работы по </a:t>
            </a:r>
            <a:r>
              <a:rPr lang="ru-RU" altLang="ru-RU" sz="22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преемственности </a:t>
            </a:r>
          </a:p>
          <a:p>
            <a:pPr eaLnBrk="1" hangingPunct="1"/>
            <a:endParaRPr lang="ru-RU" altLang="ru-RU" sz="2200" b="1" i="1" dirty="0">
              <a:solidFill>
                <a:srgbClr val="170E02"/>
              </a:solidFill>
              <a:latin typeface="Gautami" pitchFamily="32" charset="0"/>
            </a:endParaRPr>
          </a:p>
          <a:p>
            <a:pPr eaLnBrk="1" hangingPunct="1"/>
            <a:r>
              <a:rPr lang="ru-RU" altLang="ru-RU" sz="2200" dirty="0">
                <a:solidFill>
                  <a:srgbClr val="170E02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2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Диагностика</a:t>
            </a:r>
            <a:r>
              <a:rPr lang="ru-RU" altLang="ru-RU" sz="22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универсальных учебных действий и предметных</a:t>
            </a:r>
          </a:p>
          <a:p>
            <a:pPr eaLnBrk="1" hangingPunct="1"/>
            <a:r>
              <a:rPr lang="ru-RU" altLang="ru-RU" sz="22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умений, анализ результатов, корректировка деятельности</a:t>
            </a:r>
          </a:p>
          <a:p>
            <a:pPr eaLnBrk="1" hangingPunct="1"/>
            <a:r>
              <a:rPr lang="ru-RU" altLang="ru-RU" sz="22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педагогического коллектива.</a:t>
            </a:r>
          </a:p>
          <a:p>
            <a:pPr eaLnBrk="1" hangingPunct="1"/>
            <a:endParaRPr lang="ru-RU" altLang="ru-RU" sz="22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2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</a:t>
            </a:r>
            <a:r>
              <a:rPr lang="ru-RU" altLang="ru-RU" sz="22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Итоговое заседание </a:t>
            </a:r>
            <a:r>
              <a:rPr lang="ru-RU" altLang="ru-RU" sz="22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методобъединения «Преемственность», </a:t>
            </a:r>
          </a:p>
          <a:p>
            <a:pPr eaLnBrk="1" hangingPunct="1"/>
            <a:r>
              <a:rPr lang="ru-RU" altLang="ru-RU" sz="22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его закрытие.</a:t>
            </a:r>
          </a:p>
          <a:p>
            <a:pPr eaLnBrk="1" hangingPunct="1"/>
            <a:endParaRPr lang="ru-RU" altLang="ru-RU" sz="2200" dirty="0">
              <a:solidFill>
                <a:srgbClr val="0000FF"/>
              </a:solidFill>
              <a:latin typeface="Gautami" pitchFamily="32" charset="0"/>
              <a:cs typeface="Arial" charset="0"/>
            </a:endParaRPr>
          </a:p>
          <a:p>
            <a:pPr eaLnBrk="1" hangingPunct="1"/>
            <a:r>
              <a:rPr lang="ru-RU" altLang="ru-RU" sz="2200" b="1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Отчёт </a:t>
            </a:r>
            <a:r>
              <a:rPr lang="ru-RU" altLang="ru-RU" sz="22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перед администрацией ОУ и её решение о поощрении </a:t>
            </a:r>
          </a:p>
          <a:p>
            <a:pPr eaLnBrk="1" hangingPunct="1"/>
            <a:r>
              <a:rPr lang="ru-RU" altLang="ru-RU" sz="2200" dirty="0">
                <a:solidFill>
                  <a:srgbClr val="0000FF"/>
                </a:solidFill>
                <a:latin typeface="Gautami" pitchFamily="32" charset="0"/>
                <a:cs typeface="Arial" charset="0"/>
              </a:rPr>
              <a:t> или не поощрении участников МО за выполненную работу.</a:t>
            </a:r>
            <a:r>
              <a:rPr lang="ru-RU" altLang="ru-RU" sz="2200" dirty="0">
                <a:solidFill>
                  <a:srgbClr val="0000FF"/>
                </a:solidFill>
                <a:latin typeface="Gautami" pitchFamily="32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0185455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686800" cy="433576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rgbClr val="0000FF"/>
                </a:solidFill>
              </a:rPr>
              <a:t>Оценочная деятельность </a:t>
            </a:r>
            <a:br>
              <a:rPr lang="ru-RU" b="1" dirty="0" smtClean="0">
                <a:solidFill>
                  <a:srgbClr val="0000FF"/>
                </a:solidFill>
              </a:rPr>
            </a:br>
            <a:r>
              <a:rPr lang="ru-RU" b="1" dirty="0" smtClean="0">
                <a:solidFill>
                  <a:srgbClr val="0000FF"/>
                </a:solidFill>
              </a:rPr>
              <a:t>субъектов образовательного процесса в соответствии с требованиями ФГОС 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3933056"/>
            <a:ext cx="7869560" cy="1319808"/>
          </a:xfrm>
        </p:spPr>
        <p:txBody>
          <a:bodyPr>
            <a:normAutofit lnSpcReduction="10000"/>
          </a:bodyPr>
          <a:lstStyle/>
          <a:p>
            <a:endParaRPr lang="ru-RU" b="1" i="1" dirty="0" smtClean="0">
              <a:solidFill>
                <a:srgbClr val="0000FF"/>
              </a:solidFill>
            </a:endParaRPr>
          </a:p>
          <a:p>
            <a:endParaRPr lang="ru-RU" b="1" i="1" dirty="0" smtClean="0">
              <a:solidFill>
                <a:srgbClr val="0000FF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0000FF"/>
                </a:solidFill>
              </a:rPr>
              <a:t>                 </a:t>
            </a:r>
          </a:p>
          <a:p>
            <a:endParaRPr lang="ru-RU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0" y="0"/>
            <a:ext cx="9144000" cy="1484783"/>
          </a:xfrm>
          <a:prstGeom prst="rect">
            <a:avLst/>
          </a:prstGeom>
          <a:solidFill>
            <a:srgbClr val="0000FF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</a:t>
            </a:r>
            <a:r>
              <a:rPr kumimoji="0" lang="ru-RU" sz="20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Информационно-методический центр </a:t>
            </a:r>
            <a:br>
              <a:rPr kumimoji="0" lang="ru-RU" sz="20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20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Калининского района</a:t>
            </a:r>
          </a:p>
        </p:txBody>
      </p:sp>
      <p:pic>
        <p:nvPicPr>
          <p:cNvPr id="5" name="Picture 4" descr="Эмблема_район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907704" cy="1013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188640"/>
            <a:ext cx="1835696" cy="109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0" y="5387975"/>
            <a:ext cx="9144000" cy="1470025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 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518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65618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Зачем мы ставим отметки? </a:t>
            </a:r>
            <a:br>
              <a:rPr lang="ru-RU" sz="2800" b="1" dirty="0" smtClean="0"/>
            </a:br>
            <a:r>
              <a:rPr lang="ru-RU" sz="2800" b="1" dirty="0" smtClean="0"/>
              <a:t>(из письма МО РФ от 03.06.2003 г. № 13 – 51 – 120/13 «О системе оценивания…»)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466077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Осуществлять </a:t>
            </a:r>
            <a:r>
              <a:rPr lang="ru-RU" b="1" dirty="0" smtClean="0"/>
              <a:t>информативную и регулируемую </a:t>
            </a:r>
            <a:r>
              <a:rPr lang="ru-RU" dirty="0" smtClean="0"/>
              <a:t>обратную связь; давая </a:t>
            </a:r>
            <a:r>
              <a:rPr lang="ru-RU" b="1" dirty="0" smtClean="0"/>
              <a:t>ученику</a:t>
            </a:r>
            <a:r>
              <a:rPr lang="ru-RU" dirty="0" smtClean="0"/>
              <a:t> информацию о выполнении им школьной программы, о том, насколько он продвинулся вперед, а на определенном этапе – и об общем уровне выполнения, и о слабых его сторонах; </a:t>
            </a:r>
            <a:r>
              <a:rPr lang="ru-RU" b="1" dirty="0" smtClean="0"/>
              <a:t>учителю</a:t>
            </a:r>
            <a:r>
              <a:rPr lang="ru-RU" dirty="0" smtClean="0"/>
              <a:t> – достиг ли он поставленных целей; </a:t>
            </a:r>
          </a:p>
          <a:p>
            <a:r>
              <a:rPr lang="ru-RU" dirty="0" smtClean="0"/>
              <a:t>Использовать её как форму поощрения, но не наказания, стимулировать учение…;</a:t>
            </a:r>
          </a:p>
          <a:p>
            <a:r>
              <a:rPr lang="ru-RU" dirty="0" smtClean="0"/>
              <a:t>Отмечать с её помощью даже незначительное продвижение ученика…;</a:t>
            </a:r>
          </a:p>
          <a:p>
            <a:r>
              <a:rPr lang="ru-RU" dirty="0" smtClean="0"/>
              <a:t>Ориентировать ученика на успех…;</a:t>
            </a:r>
          </a:p>
          <a:p>
            <a:r>
              <a:rPr lang="ru-RU" dirty="0" smtClean="0"/>
              <a:t>Содействовать становлению и развитию самооценки…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309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Картинка 2 из 57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85263" cy="666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4" descr="Картинка 2 из 57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19063"/>
            <a:ext cx="9085263" cy="666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оценки: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ru-RU" sz="2000" b="1" i="1" dirty="0">
                <a:solidFill>
                  <a:srgbClr val="0000FF"/>
                </a:solidFill>
              </a:rPr>
              <a:t>Ретроспективная оценка </a:t>
            </a:r>
            <a:r>
              <a:rPr lang="ru-RU" sz="2000" dirty="0"/>
              <a:t>- самооценка ученика предшествует учительской. Несовпадение этих оценок становится предметом обсуждения, что порождает работу над критериями оценки и позволяет оформить действия самоконтроля учащегося как особую (специальную) задачу. </a:t>
            </a:r>
          </a:p>
          <a:p>
            <a:pPr lvl="0"/>
            <a:r>
              <a:rPr lang="ru-RU" sz="2000" b="1" i="1" dirty="0">
                <a:solidFill>
                  <a:srgbClr val="0000FF"/>
                </a:solidFill>
              </a:rPr>
              <a:t>Рефлексивная оценка </a:t>
            </a:r>
            <a:r>
              <a:rPr lang="ru-RU" sz="2000" dirty="0"/>
              <a:t>- умение определять наличие или отсутствие у себя общего способа решения задач.</a:t>
            </a:r>
          </a:p>
          <a:p>
            <a:pPr lvl="0"/>
            <a:r>
              <a:rPr lang="ru-RU" sz="2000" b="1" i="1" dirty="0">
                <a:solidFill>
                  <a:srgbClr val="0000FF"/>
                </a:solidFill>
              </a:rPr>
              <a:t>Прогностическая оценка </a:t>
            </a:r>
            <a:r>
              <a:rPr lang="ru-RU" sz="2000" dirty="0"/>
              <a:t>- оценивание своих возможностей, достаточно ли знаний для решения задачи.</a:t>
            </a:r>
          </a:p>
          <a:p>
            <a:pPr lvl="0"/>
            <a:r>
              <a:rPr lang="ru-RU" sz="2000" b="1" i="1" dirty="0">
                <a:solidFill>
                  <a:srgbClr val="0000FF"/>
                </a:solidFill>
              </a:rPr>
              <a:t>Итоговая оценка </a:t>
            </a:r>
            <a:r>
              <a:rPr lang="ru-RU" sz="2000" dirty="0"/>
              <a:t>- умение ученика определить освоил ли он способ действия, продвинулся ли на ступеньку выше.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6196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Прямоугольник 3"/>
          <p:cNvSpPr>
            <a:spLocks noChangeArrowheads="1"/>
          </p:cNvSpPr>
          <p:nvPr/>
        </p:nvSpPr>
        <p:spPr bwMode="auto">
          <a:xfrm>
            <a:off x="755650" y="549275"/>
            <a:ext cx="8208963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 sz="2000" dirty="0"/>
          </a:p>
          <a:p>
            <a:pPr algn="just"/>
            <a:r>
              <a:rPr lang="ru-RU" altLang="ru-RU" sz="2000" dirty="0"/>
              <a:t>	</a:t>
            </a:r>
            <a:endParaRPr lang="ru-RU" altLang="ru-RU" sz="2400" dirty="0">
              <a:solidFill>
                <a:srgbClr val="0033CC"/>
              </a:solidFill>
            </a:endParaRPr>
          </a:p>
          <a:p>
            <a:pPr algn="just"/>
            <a:r>
              <a:rPr lang="ru-RU" altLang="ru-RU" sz="2400" dirty="0">
                <a:solidFill>
                  <a:srgbClr val="0033CC"/>
                </a:solidFill>
              </a:rPr>
              <a:t>	</a:t>
            </a:r>
            <a:endParaRPr lang="ru-RU" altLang="ru-RU" sz="2000" dirty="0">
              <a:solidFill>
                <a:srgbClr val="0033CC"/>
              </a:solidFill>
            </a:endParaRPr>
          </a:p>
          <a:p>
            <a:pPr algn="just"/>
            <a:r>
              <a:rPr lang="ru-RU" altLang="ru-RU" sz="2000" dirty="0">
                <a:solidFill>
                  <a:srgbClr val="0033CC"/>
                </a:solidFill>
              </a:rPr>
              <a:t>	</a:t>
            </a:r>
          </a:p>
          <a:p>
            <a:pPr algn="just"/>
            <a:r>
              <a:rPr lang="ru-RU" altLang="ru-RU" sz="2000" dirty="0">
                <a:solidFill>
                  <a:srgbClr val="0033CC"/>
                </a:solidFill>
              </a:rPr>
              <a:t>	</a:t>
            </a:r>
            <a:endParaRPr lang="ru-RU" altLang="ru-RU" sz="2000" dirty="0">
              <a:latin typeface="Calibri" pitchFamily="34" charset="0"/>
            </a:endParaRPr>
          </a:p>
        </p:txBody>
      </p:sp>
      <p:sp>
        <p:nvSpPr>
          <p:cNvPr id="3078" name="Прямоугольник 1"/>
          <p:cNvSpPr>
            <a:spLocks noChangeArrowheads="1"/>
          </p:cNvSpPr>
          <p:nvPr/>
        </p:nvSpPr>
        <p:spPr bwMode="auto">
          <a:xfrm>
            <a:off x="395288" y="549275"/>
            <a:ext cx="8424862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/>
            <a:r>
              <a:rPr lang="ru-RU" altLang="ru-RU" sz="2400" b="1" dirty="0" smtClean="0">
                <a:solidFill>
                  <a:srgbClr val="C00000"/>
                </a:solidFill>
              </a:rPr>
              <a:t>Закон </a:t>
            </a:r>
            <a:r>
              <a:rPr lang="ru-RU" altLang="ru-RU" sz="2400" b="1" dirty="0">
                <a:solidFill>
                  <a:srgbClr val="C00000"/>
                </a:solidFill>
              </a:rPr>
              <a:t>«Об образовании в Российской Федерации» от 29 декабря 2012 года N </a:t>
            </a:r>
            <a:r>
              <a:rPr lang="ru-RU" altLang="ru-RU" sz="2400" b="1" dirty="0" smtClean="0">
                <a:solidFill>
                  <a:srgbClr val="C00000"/>
                </a:solidFill>
              </a:rPr>
              <a:t>273-ФЗ</a:t>
            </a:r>
          </a:p>
          <a:p>
            <a:pPr algn="just"/>
            <a:endParaRPr lang="ru-RU" altLang="ru-RU" sz="2400" b="1" dirty="0" smtClean="0"/>
          </a:p>
          <a:p>
            <a:pPr algn="just"/>
            <a:r>
              <a:rPr lang="ru-RU" altLang="ru-RU" sz="2400" b="1" dirty="0" smtClean="0"/>
              <a:t>статья </a:t>
            </a:r>
            <a:r>
              <a:rPr lang="ru-RU" altLang="ru-RU" sz="2400" b="1" dirty="0"/>
              <a:t>11 пункт 2 </a:t>
            </a:r>
            <a:r>
              <a:rPr lang="ru-RU" altLang="ru-RU" sz="2400" dirty="0" smtClean="0"/>
              <a:t> </a:t>
            </a:r>
          </a:p>
          <a:p>
            <a:pPr algn="just"/>
            <a:r>
              <a:rPr lang="ru-RU" altLang="ru-RU" sz="2400" dirty="0" smtClean="0"/>
              <a:t>«</a:t>
            </a:r>
            <a:r>
              <a:rPr lang="ru-RU" altLang="ru-RU" sz="2400" b="1" dirty="0"/>
              <a:t>Федеральные государственные образовательные стандарты</a:t>
            </a:r>
            <a:r>
              <a:rPr lang="ru-RU" altLang="ru-RU" sz="2400" dirty="0"/>
              <a:t>, за исключением федерального государственного образовательного стандарта дошкольного образования, </a:t>
            </a:r>
            <a:r>
              <a:rPr lang="ru-RU" altLang="ru-RU" sz="2400" dirty="0">
                <a:solidFill>
                  <a:srgbClr val="0033CC"/>
                </a:solidFill>
              </a:rPr>
              <a:t>являются основой объективной оценки соответствия установленным требованиям образовательной деятельности и подготовки обучающихся,</a:t>
            </a:r>
            <a:r>
              <a:rPr lang="ru-RU" altLang="ru-RU" sz="2400" dirty="0"/>
              <a:t> освоивших образовательные программы соответствующего уровня и соответствующей направленности, независимо от формы получения образования и формы обучения».</a:t>
            </a:r>
          </a:p>
        </p:txBody>
      </p:sp>
    </p:spTree>
    <p:extLst>
      <p:ext uri="{BB962C8B-B14F-4D97-AF65-F5344CB8AC3E}">
        <p14:creationId xmlns:p14="http://schemas.microsoft.com/office/powerpoint/2010/main" val="1692782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Прямоугольник 1"/>
          <p:cNvSpPr>
            <a:spLocks noChangeArrowheads="1"/>
          </p:cNvSpPr>
          <p:nvPr/>
        </p:nvSpPr>
        <p:spPr bwMode="auto">
          <a:xfrm>
            <a:off x="179512" y="620688"/>
            <a:ext cx="8784976" cy="56938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/>
              <a:t>	</a:t>
            </a:r>
            <a:r>
              <a:rPr lang="ru-RU" altLang="ru-RU" sz="2800" dirty="0"/>
              <a:t>Осуществление </a:t>
            </a:r>
            <a:r>
              <a:rPr lang="ru-RU" altLang="ru-RU" sz="2800" b="1" dirty="0"/>
              <a:t>текущего контроля </a:t>
            </a:r>
            <a:r>
              <a:rPr lang="ru-RU" altLang="ru-RU" sz="2800" dirty="0"/>
              <a:t>успеваемости и </a:t>
            </a:r>
            <a:r>
              <a:rPr lang="ru-RU" altLang="ru-RU" sz="2800" b="1" dirty="0"/>
              <a:t>промежуточной аттестации </a:t>
            </a:r>
            <a:r>
              <a:rPr lang="ru-RU" altLang="ru-RU" sz="2800" dirty="0"/>
              <a:t>обучающихся, установление их форм, периодичности и порядка проведения, а также индивидуальный учет результатов освоения обучающимися образовательных программ в соответствии с ФЗ «Об образовании в Российской </a:t>
            </a:r>
            <a:r>
              <a:rPr lang="ru-RU" altLang="ru-RU" sz="2800" dirty="0" smtClean="0"/>
              <a:t>Федерации»</a:t>
            </a:r>
            <a:r>
              <a:rPr lang="en-US" altLang="ru-RU" sz="2800" dirty="0" smtClean="0"/>
              <a:t> </a:t>
            </a:r>
            <a:r>
              <a:rPr lang="ru-RU" altLang="ru-RU" sz="2800" dirty="0" smtClean="0"/>
              <a:t>по-прежнему</a:t>
            </a:r>
            <a:r>
              <a:rPr lang="en-US" altLang="ru-RU" sz="2800" dirty="0" smtClean="0"/>
              <a:t> </a:t>
            </a:r>
            <a:r>
              <a:rPr lang="ru-RU" altLang="ru-RU" sz="2800" b="1" dirty="0" smtClean="0"/>
              <a:t>остается </a:t>
            </a:r>
            <a:r>
              <a:rPr lang="ru-RU" altLang="ru-RU" sz="2800" b="1" dirty="0"/>
              <a:t>компетенцией образовательной организации</a:t>
            </a:r>
            <a:r>
              <a:rPr lang="ru-RU" altLang="ru-RU" sz="2800" dirty="0"/>
              <a:t> (</a:t>
            </a:r>
            <a:r>
              <a:rPr lang="ru-RU" altLang="ru-RU" sz="2800" b="1" dirty="0"/>
              <a:t>статья 28</a:t>
            </a:r>
            <a:r>
              <a:rPr lang="ru-RU" altLang="ru-RU" sz="2800" dirty="0"/>
              <a:t>. Компетенция, права, обязанности и ответственность образовательной организации и </a:t>
            </a:r>
            <a:r>
              <a:rPr lang="ru-RU" altLang="ru-RU" sz="2800" b="1" dirty="0"/>
              <a:t>статья 58</a:t>
            </a:r>
            <a:r>
              <a:rPr lang="ru-RU" altLang="ru-RU" sz="2800" dirty="0"/>
              <a:t>. Промежуточная аттестация обучающихся). </a:t>
            </a:r>
          </a:p>
        </p:txBody>
      </p:sp>
    </p:spTree>
    <p:extLst>
      <p:ext uri="{BB962C8B-B14F-4D97-AF65-F5344CB8AC3E}">
        <p14:creationId xmlns:p14="http://schemas.microsoft.com/office/powerpoint/2010/main" val="2657296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Прямоугольник 1"/>
          <p:cNvSpPr>
            <a:spLocks noChangeArrowheads="1"/>
          </p:cNvSpPr>
          <p:nvPr/>
        </p:nvSpPr>
        <p:spPr bwMode="auto">
          <a:xfrm>
            <a:off x="179512" y="836712"/>
            <a:ext cx="8784976" cy="5386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ru-RU" sz="2000" dirty="0" smtClean="0"/>
              <a:t>  </a:t>
            </a:r>
            <a:r>
              <a:rPr lang="ru-RU" altLang="ru-RU" sz="3200" dirty="0"/>
              <a:t>В</a:t>
            </a:r>
            <a:r>
              <a:rPr lang="ru-RU" altLang="ru-RU" sz="3200" dirty="0" smtClean="0"/>
              <a:t>ажно </a:t>
            </a:r>
            <a:r>
              <a:rPr lang="ru-RU" altLang="ru-RU" sz="3200" dirty="0"/>
              <a:t>подчеркнуть, </a:t>
            </a:r>
            <a:r>
              <a:rPr lang="ru-RU" altLang="ru-RU" sz="3200" dirty="0" smtClean="0"/>
              <a:t>что итоговая</a:t>
            </a:r>
            <a:r>
              <a:rPr lang="en-US" altLang="ru-RU" sz="3200" dirty="0" smtClean="0"/>
              <a:t> </a:t>
            </a:r>
            <a:r>
              <a:rPr lang="ru-RU" altLang="ru-RU" sz="3200" dirty="0" smtClean="0"/>
              <a:t>аттестация после </a:t>
            </a:r>
            <a:r>
              <a:rPr lang="ru-RU" altLang="ru-RU" sz="3200" dirty="0"/>
              <a:t>этапа начального общего образования </a:t>
            </a:r>
            <a:r>
              <a:rPr lang="ru-RU" altLang="ru-RU" sz="3200" dirty="0" smtClean="0"/>
              <a:t>не </a:t>
            </a:r>
            <a:r>
              <a:rPr lang="ru-RU" altLang="ru-RU" sz="3200" dirty="0"/>
              <a:t>носит </a:t>
            </a:r>
            <a:r>
              <a:rPr lang="ru-RU" altLang="ru-RU" sz="3200" dirty="0" smtClean="0"/>
              <a:t>стату</a:t>
            </a:r>
            <a:r>
              <a:rPr lang="en-US" altLang="ru-RU" sz="3200" dirty="0" smtClean="0"/>
              <a:t>c </a:t>
            </a:r>
            <a:r>
              <a:rPr lang="ru-RU" altLang="ru-RU" sz="3200" dirty="0" smtClean="0"/>
              <a:t>государственной</a:t>
            </a:r>
            <a:endParaRPr lang="ru-RU" altLang="ru-RU" sz="2800" dirty="0"/>
          </a:p>
          <a:p>
            <a:pPr algn="just"/>
            <a:r>
              <a:rPr lang="ru-RU" altLang="ru-RU" sz="2400" dirty="0"/>
              <a:t>	</a:t>
            </a:r>
          </a:p>
          <a:p>
            <a:pPr algn="just"/>
            <a:r>
              <a:rPr lang="ru-RU" altLang="ru-RU" sz="2400" dirty="0"/>
              <a:t>	Это следует из пункта 3 статьи 59, в котором указывается, что итоговая аттестация, завершающая освоение основных образовательных программ основного общего и среднего общего образования, основных профессиональных образовательных программ, является обязательной и проводится в порядке и в форме, которые установлены образовательной организацией, если иное не установлено настоящим Федеральным законом.</a:t>
            </a:r>
          </a:p>
        </p:txBody>
      </p:sp>
    </p:spTree>
    <p:extLst>
      <p:ext uri="{BB962C8B-B14F-4D97-AF65-F5344CB8AC3E}">
        <p14:creationId xmlns:p14="http://schemas.microsoft.com/office/powerpoint/2010/main" val="234908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Прямоугольник 3"/>
          <p:cNvSpPr>
            <a:spLocks noChangeArrowheads="1"/>
          </p:cNvSpPr>
          <p:nvPr/>
        </p:nvSpPr>
        <p:spPr bwMode="auto">
          <a:xfrm>
            <a:off x="467544" y="692696"/>
            <a:ext cx="8208963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 altLang="ru-RU" sz="2000" dirty="0"/>
          </a:p>
          <a:p>
            <a:pPr algn="just"/>
            <a:r>
              <a:rPr lang="ru-RU" altLang="ru-RU" sz="2000" dirty="0"/>
              <a:t>	</a:t>
            </a:r>
            <a:endParaRPr lang="ru-RU" altLang="ru-RU" sz="3200" dirty="0">
              <a:solidFill>
                <a:srgbClr val="0033CC"/>
              </a:solidFill>
            </a:endParaRPr>
          </a:p>
          <a:p>
            <a:pPr algn="just"/>
            <a:r>
              <a:rPr lang="ru-RU" altLang="ru-RU" sz="3200" dirty="0" smtClean="0"/>
              <a:t>ФЗ </a:t>
            </a:r>
            <a:r>
              <a:rPr lang="ru-RU" altLang="ru-RU" sz="3200" dirty="0"/>
              <a:t>«Об образовании в Российской Федерации» </a:t>
            </a:r>
            <a:r>
              <a:rPr lang="ru-RU" altLang="ru-RU" sz="3200" b="1" dirty="0"/>
              <a:t>статья 28</a:t>
            </a:r>
            <a:r>
              <a:rPr lang="ru-RU" altLang="ru-RU" sz="3200" dirty="0"/>
              <a:t>. Компетенция, права, обязанности и ответственность образовательной организации </a:t>
            </a:r>
          </a:p>
          <a:p>
            <a:pPr algn="just"/>
            <a:r>
              <a:rPr lang="ru-RU" altLang="ru-RU" sz="3200" b="1" dirty="0"/>
              <a:t>пункт 13</a:t>
            </a:r>
            <a:r>
              <a:rPr lang="ru-RU" altLang="ru-RU" sz="3200" dirty="0"/>
              <a:t>) проведение самообследования, обеспечение функционирования </a:t>
            </a:r>
            <a:r>
              <a:rPr lang="ru-RU" altLang="ru-RU" sz="3200" dirty="0">
                <a:solidFill>
                  <a:srgbClr val="0033CC"/>
                </a:solidFill>
              </a:rPr>
              <a:t>внутренней системы оценки качества образования</a:t>
            </a:r>
            <a:r>
              <a:rPr lang="ru-RU" altLang="ru-RU" sz="3200" dirty="0"/>
              <a:t>.</a:t>
            </a:r>
            <a:r>
              <a:rPr lang="ru-RU" altLang="ru-RU" sz="2000" dirty="0">
                <a:solidFill>
                  <a:srgbClr val="0033CC"/>
                </a:solidFill>
              </a:rPr>
              <a:t>	</a:t>
            </a:r>
            <a:endParaRPr lang="ru-RU" altLang="ru-RU" sz="20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006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692696"/>
            <a:ext cx="8229600" cy="720080"/>
          </a:xfrm>
        </p:spPr>
        <p:txBody>
          <a:bodyPr>
            <a:noAutofit/>
          </a:bodyPr>
          <a:lstStyle/>
          <a:p>
            <a:pPr eaLnBrk="1" hangingPunct="1"/>
            <a:r>
              <a:rPr lang="ru-RU" sz="2800" b="1" dirty="0" smtClean="0">
                <a:solidFill>
                  <a:srgbClr val="FF0000"/>
                </a:solidFill>
              </a:rPr>
              <a:t>Какие изменения должны быть внесены в контрольно-оценочную деятельность? 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23850" y="1916831"/>
            <a:ext cx="8569325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marL="514350" indent="-514350" eaLnBrk="1" hangingPunct="1">
              <a:spcBef>
                <a:spcPct val="50000"/>
              </a:spcBef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Arial" charset="0"/>
              </a:rPr>
              <a:t>Разработка и принятие оценочной политики в образовательном учреждении.</a:t>
            </a:r>
          </a:p>
          <a:p>
            <a:pPr marL="514350" indent="-514350" eaLnBrk="1" hangingPunct="1">
              <a:spcBef>
                <a:spcPct val="50000"/>
              </a:spcBef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Arial" charset="0"/>
              </a:rPr>
              <a:t>Разработка новых контрольно-измерительных материалов. </a:t>
            </a:r>
          </a:p>
          <a:p>
            <a:pPr marL="514350" indent="-514350" eaLnBrk="1" hangingPunct="1">
              <a:spcBef>
                <a:spcPct val="50000"/>
              </a:spcBef>
              <a:buAutoNum type="arabicPeriod"/>
            </a:pPr>
            <a:r>
              <a:rPr lang="ru-RU" sz="2800" b="1" dirty="0" smtClean="0">
                <a:solidFill>
                  <a:srgbClr val="0000FF"/>
                </a:solidFill>
                <a:latin typeface="Arial" charset="0"/>
              </a:rPr>
              <a:t>Разработка приемов формирования самооценки и оценки субъектов образовательного процесса. </a:t>
            </a:r>
          </a:p>
        </p:txBody>
      </p:sp>
    </p:spTree>
    <p:extLst>
      <p:ext uri="{BB962C8B-B14F-4D97-AF65-F5344CB8AC3E}">
        <p14:creationId xmlns:p14="http://schemas.microsoft.com/office/powerpoint/2010/main" val="85672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1043608" y="692696"/>
            <a:ext cx="7793037" cy="59432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b="1" dirty="0" smtClean="0"/>
              <a:t>                        Система оценивания </a:t>
            </a:r>
            <a:br>
              <a:rPr lang="ru-RU" sz="2800" b="1" dirty="0" smtClean="0"/>
            </a:br>
            <a:r>
              <a:rPr lang="ru-RU" sz="2800" b="1" dirty="0" smtClean="0"/>
              <a:t>учебных достижений в соответствии с ФГОС</a:t>
            </a:r>
            <a:r>
              <a:rPr lang="ru-RU" sz="4000" dirty="0" smtClean="0"/>
              <a:t>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44824"/>
            <a:ext cx="8199512" cy="443170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600" b="1" dirty="0" smtClean="0">
                <a:solidFill>
                  <a:srgbClr val="0000FF"/>
                </a:solidFill>
              </a:rPr>
              <a:t>ФГОС – Общие положения:</a:t>
            </a:r>
            <a:endParaRPr lang="ru-RU" sz="2600" b="1" i="1" dirty="0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Развитие личности … на основе освоения универсальных учебных действий, … освоения мира составляет цель и основной результат образования;</a:t>
            </a:r>
            <a:endParaRPr lang="en-US" sz="2000" b="1" dirty="0" smtClean="0"/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600" b="1" dirty="0" smtClean="0">
                <a:solidFill>
                  <a:srgbClr val="0000FF"/>
                </a:solidFill>
              </a:rPr>
              <a:t>Программа ООП РАО – система оценки:</a:t>
            </a:r>
            <a:endParaRPr lang="ru-RU" sz="2600" b="1" i="1" dirty="0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Основным объектом оценки, … выступают планируемые результаты… </a:t>
            </a:r>
            <a:r>
              <a:rPr lang="ru-RU" sz="2000" b="1" u="sng" dirty="0" smtClean="0"/>
              <a:t>«Выпускник научится»</a:t>
            </a:r>
            <a:r>
              <a:rPr lang="ru-RU" sz="2000" b="1" dirty="0" smtClean="0"/>
              <a:t> </a:t>
            </a:r>
            <a:r>
              <a:rPr lang="ru-RU" sz="2000" dirty="0" smtClean="0"/>
              <a:t>(перечень действий с содержанием)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000" b="1" dirty="0" smtClean="0"/>
              <a:t>При оценке …результатов основную ценность представляет не само по себе освоение системы опорных знаний и способность воспроизводить их в стандартных учебных ситуациях, а способность использовать эти знания при решении учебно-познавательных и учебно-практических задач 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4159525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468313" y="620713"/>
            <a:ext cx="8353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altLang="ru-RU" dirty="0"/>
              <a:t> </a:t>
            </a:r>
            <a:r>
              <a:rPr lang="ru-RU" altLang="ru-RU" sz="2400" dirty="0"/>
              <a:t>Оценивание является постоянным процессом.</a:t>
            </a: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68313" y="1125538"/>
            <a:ext cx="83534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altLang="ru-RU" dirty="0"/>
              <a:t> </a:t>
            </a:r>
            <a:r>
              <a:rPr lang="ru-RU" altLang="ru-RU" sz="2400" dirty="0"/>
              <a:t>Оценивание может быть только критериальным.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468313" y="1557338"/>
            <a:ext cx="83534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altLang="ru-RU" b="1" dirty="0"/>
              <a:t> </a:t>
            </a:r>
            <a:r>
              <a:rPr lang="ru-RU" altLang="ru-RU" sz="2400" dirty="0"/>
              <a:t>Оцениваться с помощью отметки могут только результаты деятельности ученика и процесс их формирования, но не личные качества ребенка. Оценивать можно только то, чему учат.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468313" y="3068638"/>
            <a:ext cx="8353425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altLang="ru-RU" sz="2400" dirty="0"/>
              <a:t> Система оценивания выстраивается таким образом, чтобы учащиеся включились в контрольно-оценочную деятельность, приобретая навыки и привычку к самооценке и взаимооценке. 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468313" y="4575175"/>
            <a:ext cx="835342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just">
              <a:spcBef>
                <a:spcPct val="50000"/>
              </a:spcBef>
              <a:buFontTx/>
              <a:buBlip>
                <a:blip r:embed="rId3"/>
              </a:buBlip>
            </a:pPr>
            <a:r>
              <a:rPr lang="ru-RU" altLang="ru-RU" sz="2400" dirty="0"/>
              <a:t> В оценочной деятельности реализуется заложенный в стандарте принцип распределения ответственности между различными участниками образовательного процесса. В частности, при выполнении проверочных работ должен соблюдаться принцип добровольности выполнения задания повышенной сложности. 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468313" y="188913"/>
            <a:ext cx="7921625" cy="431800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800" b="1" dirty="0">
                <a:solidFill>
                  <a:schemeClr val="bg1"/>
                </a:solidFill>
              </a:rPr>
              <a:t>Оценочная деятельность </a:t>
            </a:r>
            <a:r>
              <a:rPr lang="ru-RU" altLang="ru-RU" sz="2800" b="1" dirty="0" smtClean="0">
                <a:solidFill>
                  <a:schemeClr val="bg1"/>
                </a:solidFill>
              </a:rPr>
              <a:t>учителя</a:t>
            </a:r>
            <a:endParaRPr lang="ru-RU" altLang="ru-R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15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/>
      <p:bldP spid="3079" grpId="0"/>
      <p:bldP spid="3080" grpId="0"/>
      <p:bldP spid="3081" grpId="0"/>
      <p:bldP spid="174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39750" y="1844675"/>
            <a:ext cx="3743325" cy="1943100"/>
          </a:xfrm>
          <a:prstGeom prst="rect">
            <a:avLst/>
          </a:prstGeom>
          <a:solidFill>
            <a:srgbClr val="FFFF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 dirty="0"/>
              <a:t>ВНУТРЕННЯЯ ОЦЕНКА:</a:t>
            </a:r>
          </a:p>
          <a:p>
            <a:pPr algn="ctr"/>
            <a:r>
              <a:rPr lang="ru-RU" altLang="ru-RU" sz="2400" b="1" dirty="0"/>
              <a:t>учитель, ученик,</a:t>
            </a:r>
          </a:p>
          <a:p>
            <a:pPr algn="ctr"/>
            <a:r>
              <a:rPr lang="ru-RU" altLang="ru-RU" sz="2000" b="1" dirty="0"/>
              <a:t>ОУ и родители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4787900" y="1916113"/>
            <a:ext cx="3743325" cy="1943100"/>
          </a:xfrm>
          <a:prstGeom prst="rect">
            <a:avLst/>
          </a:prstGeom>
          <a:solidFill>
            <a:srgbClr val="FF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 dirty="0"/>
              <a:t>ВНЕШНЯЯ ОЦЕНКА:</a:t>
            </a:r>
          </a:p>
          <a:p>
            <a:pPr algn="ctr"/>
            <a:r>
              <a:rPr lang="ru-RU" altLang="ru-RU" sz="2400" b="1" dirty="0"/>
              <a:t>государственные</a:t>
            </a:r>
          </a:p>
          <a:p>
            <a:pPr algn="ctr"/>
            <a:r>
              <a:rPr lang="ru-RU" altLang="ru-RU" sz="2400" b="1" dirty="0"/>
              <a:t>службы</a:t>
            </a:r>
            <a:endParaRPr lang="ru-RU" altLang="ru-RU" sz="2000" b="1" dirty="0"/>
          </a:p>
        </p:txBody>
      </p:sp>
      <p:sp>
        <p:nvSpPr>
          <p:cNvPr id="19462" name="Freeform 6"/>
          <p:cNvSpPr>
            <a:spLocks/>
          </p:cNvSpPr>
          <p:nvPr/>
        </p:nvSpPr>
        <p:spPr bwMode="auto">
          <a:xfrm>
            <a:off x="3987800" y="3860800"/>
            <a:ext cx="2671763" cy="1117600"/>
          </a:xfrm>
          <a:custGeom>
            <a:avLst/>
            <a:gdLst>
              <a:gd name="T0" fmla="*/ 1683 w 1683"/>
              <a:gd name="T1" fmla="*/ 0 h 704"/>
              <a:gd name="T2" fmla="*/ 1680 w 1683"/>
              <a:gd name="T3" fmla="*/ 416 h 704"/>
              <a:gd name="T4" fmla="*/ 0 w 1683"/>
              <a:gd name="T5" fmla="*/ 397 h 704"/>
              <a:gd name="T6" fmla="*/ 0 w 1683"/>
              <a:gd name="T7" fmla="*/ 704 h 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683" h="704">
                <a:moveTo>
                  <a:pt x="1683" y="0"/>
                </a:moveTo>
                <a:lnTo>
                  <a:pt x="1680" y="416"/>
                </a:lnTo>
                <a:lnTo>
                  <a:pt x="0" y="397"/>
                </a:lnTo>
                <a:lnTo>
                  <a:pt x="0" y="704"/>
                </a:lnTo>
              </a:path>
            </a:pathLst>
          </a:custGeom>
          <a:noFill/>
          <a:ln w="349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9463" name="Freeform 7"/>
          <p:cNvSpPr>
            <a:spLocks/>
          </p:cNvSpPr>
          <p:nvPr/>
        </p:nvSpPr>
        <p:spPr bwMode="auto">
          <a:xfrm>
            <a:off x="6659563" y="4508500"/>
            <a:ext cx="1793875" cy="469900"/>
          </a:xfrm>
          <a:custGeom>
            <a:avLst/>
            <a:gdLst>
              <a:gd name="T0" fmla="*/ 0 w 1130"/>
              <a:gd name="T1" fmla="*/ 0 h 296"/>
              <a:gd name="T2" fmla="*/ 1130 w 1130"/>
              <a:gd name="T3" fmla="*/ 8 h 296"/>
              <a:gd name="T4" fmla="*/ 1130 w 1130"/>
              <a:gd name="T5" fmla="*/ 296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130" h="296">
                <a:moveTo>
                  <a:pt x="0" y="0"/>
                </a:moveTo>
                <a:lnTo>
                  <a:pt x="1130" y="8"/>
                </a:lnTo>
                <a:lnTo>
                  <a:pt x="1130" y="296"/>
                </a:lnTo>
              </a:path>
            </a:pathLst>
          </a:custGeom>
          <a:noFill/>
          <a:ln w="34925">
            <a:solidFill>
              <a:schemeClr val="tx1"/>
            </a:solidFill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dirty="0"/>
          </a:p>
        </p:txBody>
      </p:sp>
      <p:sp>
        <p:nvSpPr>
          <p:cNvPr id="19464" name="AutoShape 8"/>
          <p:cNvSpPr>
            <a:spLocks noChangeArrowheads="1"/>
          </p:cNvSpPr>
          <p:nvPr/>
        </p:nvSpPr>
        <p:spPr bwMode="auto">
          <a:xfrm>
            <a:off x="3275013" y="5013325"/>
            <a:ext cx="2735262" cy="108108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 dirty="0"/>
              <a:t>аттестация:</a:t>
            </a:r>
          </a:p>
          <a:p>
            <a:pPr algn="ctr"/>
            <a:r>
              <a:rPr lang="ru-RU" altLang="ru-RU" sz="2400" dirty="0"/>
              <a:t>выпускник</a:t>
            </a:r>
          </a:p>
        </p:txBody>
      </p:sp>
      <p:sp>
        <p:nvSpPr>
          <p:cNvPr id="19465" name="AutoShape 9"/>
          <p:cNvSpPr>
            <a:spLocks noChangeArrowheads="1"/>
          </p:cNvSpPr>
          <p:nvPr/>
        </p:nvSpPr>
        <p:spPr bwMode="auto">
          <a:xfrm>
            <a:off x="6227763" y="5013325"/>
            <a:ext cx="2735262" cy="15113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2400" b="1" dirty="0"/>
              <a:t>мониторинг:</a:t>
            </a:r>
          </a:p>
          <a:p>
            <a:pPr algn="ctr"/>
            <a:r>
              <a:rPr lang="ru-RU" altLang="ru-RU" sz="2400" dirty="0"/>
              <a:t>система</a:t>
            </a:r>
          </a:p>
          <a:p>
            <a:pPr algn="ctr"/>
            <a:r>
              <a:rPr lang="ru-RU" altLang="ru-RU" sz="2400" dirty="0"/>
              <a:t>образования</a:t>
            </a:r>
          </a:p>
        </p:txBody>
      </p:sp>
      <p:sp>
        <p:nvSpPr>
          <p:cNvPr id="19466" name="Rectangle 10"/>
          <p:cNvSpPr>
            <a:spLocks noChangeArrowheads="1"/>
          </p:cNvSpPr>
          <p:nvPr/>
        </p:nvSpPr>
        <p:spPr bwMode="auto">
          <a:xfrm>
            <a:off x="539750" y="260350"/>
            <a:ext cx="8208963" cy="1368425"/>
          </a:xfrm>
          <a:prstGeom prst="rect">
            <a:avLst/>
          </a:prstGeom>
          <a:solidFill>
            <a:srgbClr val="000080"/>
          </a:solidFill>
          <a:ln w="9525">
            <a:solidFill>
              <a:srgbClr val="00CC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altLang="ru-RU" sz="3600" b="1" dirty="0">
                <a:solidFill>
                  <a:schemeClr val="bg1"/>
                </a:solidFill>
              </a:rPr>
              <a:t>Модели оценочной деятельности:</a:t>
            </a:r>
          </a:p>
          <a:p>
            <a:pPr algn="ctr"/>
            <a:r>
              <a:rPr lang="ru-RU" altLang="ru-RU" sz="3600" b="1" dirty="0">
                <a:solidFill>
                  <a:schemeClr val="bg1"/>
                </a:solidFill>
              </a:rPr>
              <a:t>процедуры</a:t>
            </a:r>
          </a:p>
        </p:txBody>
      </p:sp>
      <p:pic>
        <p:nvPicPr>
          <p:cNvPr id="19467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076700"/>
            <a:ext cx="3097212" cy="246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1205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контроля: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19256" cy="5136232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3600" b="1" dirty="0"/>
              <a:t>Текущий контроль</a:t>
            </a:r>
            <a:r>
              <a:rPr lang="ru-RU" sz="3600" dirty="0"/>
              <a:t> - наиболее оперативная, динамичная и гибкая проверка результатов обучения. Обычно он сопутствует процессу становления учения и навыка, поэтому проводится на первых этапах обучения, когда еще трудно говорить о сформированности умений и навыков учащихся. Его основная цель - анализ хода формирования знаний и умений учащихся. Это дает учителю и ученику возможность своевременно отреагировать на недостатки, выявить их причины и принять необходимые меры к устранению; возвратиться к еще не усвоенным правилам, операциям и </a:t>
            </a:r>
            <a:r>
              <a:rPr lang="ru-RU" sz="3600" dirty="0" smtClean="0"/>
              <a:t>действиям.</a:t>
            </a:r>
          </a:p>
          <a:p>
            <a:pPr>
              <a:buNone/>
            </a:pPr>
            <a:endParaRPr lang="en-US" sz="3600" dirty="0" smtClean="0"/>
          </a:p>
          <a:p>
            <a:pPr>
              <a:buNone/>
            </a:pPr>
            <a:r>
              <a:rPr lang="ru-RU" sz="3600" b="1" dirty="0" smtClean="0"/>
              <a:t>Текущий </a:t>
            </a:r>
            <a:r>
              <a:rPr lang="ru-RU" sz="3600" b="1" dirty="0"/>
              <a:t>контроль </a:t>
            </a:r>
            <a:r>
              <a:rPr lang="ru-RU" sz="3600" dirty="0"/>
              <a:t>особенно важен для учителя как средство своевременной корректировки своей деятельности, внесения изменений в планирование последующего обучения и предупреждения </a:t>
            </a:r>
            <a:r>
              <a:rPr lang="ru-RU" sz="3600" dirty="0" smtClean="0"/>
              <a:t>неуспеваемости.</a:t>
            </a:r>
            <a:endParaRPr lang="en-US" sz="3600" dirty="0" smtClean="0"/>
          </a:p>
          <a:p>
            <a:pPr>
              <a:buNone/>
            </a:pPr>
            <a:endParaRPr lang="en-US" sz="3600" b="1" dirty="0" smtClean="0"/>
          </a:p>
          <a:p>
            <a:pPr>
              <a:buNone/>
            </a:pPr>
            <a:r>
              <a:rPr lang="ru-RU" sz="3600" b="1" dirty="0" smtClean="0"/>
              <a:t>В </a:t>
            </a:r>
            <a:r>
              <a:rPr lang="ru-RU" sz="3600" b="1" dirty="0"/>
              <a:t>данный период </a:t>
            </a:r>
            <a:r>
              <a:rPr lang="ru-RU" sz="3600" dirty="0"/>
              <a:t>школьник должен иметь право на ошибку, на подробный, совместный с учителем анализ последовательности учебных действий. Это определяет педагогическую нецелесобразность поспешности в применении цифровой оценки - отметки, карающей за любую ошибку, и усиление значения оценки в виде аналитических суждений, объясняющих возможные пути исправления ошибок. Такой подход поддерживает ситуацию успеха и формирует правильное отношение ученика к контролю.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46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4925" y="122238"/>
            <a:ext cx="9109075" cy="1295400"/>
          </a:xfrm>
          <a:extLst/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altLang="ru-RU" sz="4000" dirty="0" smtClean="0">
                <a:solidFill>
                  <a:srgbClr val="CC0066"/>
                </a:solidFill>
              </a:rPr>
              <a:t/>
            </a:r>
            <a:br>
              <a:rPr lang="ru-RU" altLang="ru-RU" sz="4000" dirty="0" smtClean="0">
                <a:solidFill>
                  <a:srgbClr val="CC0066"/>
                </a:solidFill>
              </a:rPr>
            </a:br>
            <a:r>
              <a:rPr lang="ru-RU" altLang="ru-RU" sz="4000" dirty="0" smtClean="0">
                <a:solidFill>
                  <a:srgbClr val="CC0066"/>
                </a:solidFill>
              </a:rPr>
              <a:t>Отличия</a:t>
            </a:r>
            <a:r>
              <a:rPr lang="ru-RU" altLang="ru-RU" sz="4000" dirty="0">
                <a:solidFill>
                  <a:srgbClr val="CC0066"/>
                </a:solidFill>
              </a:rPr>
              <a:t> от традиционной концепции</a:t>
            </a:r>
            <a:br>
              <a:rPr lang="ru-RU" altLang="ru-RU" sz="4000" dirty="0">
                <a:solidFill>
                  <a:srgbClr val="CC0066"/>
                </a:solidFill>
              </a:rPr>
            </a:br>
            <a:endParaRPr lang="ru-RU" altLang="ru-RU" sz="4000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1628775"/>
            <a:ext cx="3312368" cy="4679950"/>
          </a:xfrm>
        </p:spPr>
        <p:txBody>
          <a:bodyPr/>
          <a:lstStyle/>
          <a:p>
            <a:pPr algn="ctr" eaLnBrk="1" hangingPunct="1">
              <a:buFontTx/>
              <a:buNone/>
              <a:defRPr/>
            </a:pPr>
            <a:r>
              <a:rPr lang="ru-RU" sz="33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Традиционный взгляд </a:t>
            </a:r>
            <a:endParaRPr lang="ru-RU" sz="33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r>
              <a:rPr lang="ru-RU" sz="33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Основная задача школы - дать хорошие </a:t>
            </a:r>
            <a:r>
              <a:rPr lang="ru-RU" sz="33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прочные ЗНАНИЯ </a:t>
            </a:r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buFontTx/>
              <a:buNone/>
              <a:defRPr/>
            </a:pP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96" name="Line 6"/>
          <p:cNvSpPr>
            <a:spLocks noChangeShapeType="1"/>
          </p:cNvSpPr>
          <p:nvPr/>
        </p:nvSpPr>
        <p:spPr bwMode="auto">
          <a:xfrm flipH="1" flipV="1">
            <a:off x="4355976" y="1412875"/>
            <a:ext cx="0" cy="3600450"/>
          </a:xfrm>
          <a:prstGeom prst="line">
            <a:avLst/>
          </a:prstGeom>
          <a:noFill/>
          <a:ln w="152400">
            <a:solidFill>
              <a:srgbClr val="FF33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8197" name="Rectangle 7"/>
          <p:cNvSpPr>
            <a:spLocks noChangeArrowheads="1"/>
          </p:cNvSpPr>
          <p:nvPr/>
        </p:nvSpPr>
        <p:spPr bwMode="auto">
          <a:xfrm>
            <a:off x="4644008" y="1676400"/>
            <a:ext cx="4392488" cy="475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buClr>
                <a:schemeClr val="bg1"/>
              </a:buClr>
            </a:pPr>
            <a:r>
              <a:rPr lang="ru-RU" alt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ФГОС</a:t>
            </a:r>
          </a:p>
          <a:p>
            <a:pPr marL="342900" indent="-342900" algn="ctr">
              <a:buClr>
                <a:schemeClr val="bg1"/>
              </a:buClr>
            </a:pPr>
            <a:endParaRPr lang="ru-RU" alt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ctr">
              <a:buClr>
                <a:schemeClr val="bg1"/>
              </a:buClr>
            </a:pPr>
            <a:r>
              <a:rPr lang="ru-RU" altLang="ru-RU" sz="32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Развитие личности</a:t>
            </a:r>
            <a:r>
              <a:rPr lang="ru-RU" altLang="ru-RU" sz="3200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обучающегося на основе освоения</a:t>
            </a:r>
            <a:r>
              <a:rPr lang="ru-RU" altLang="ru-RU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универсальных учебных </a:t>
            </a:r>
            <a:r>
              <a:rPr lang="ru-RU" altLang="ru-RU" sz="3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действий</a:t>
            </a:r>
            <a:r>
              <a:rPr lang="ru-RU" altLang="ru-RU" sz="3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ru-RU" altLang="ru-RU" sz="3200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3200" b="1" dirty="0">
              <a:solidFill>
                <a:schemeClr val="bg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8" name="Picture 8" descr="противореч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3226" y="5013325"/>
            <a:ext cx="8255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  <p:bldP spid="50181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контроля: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b="1" dirty="0"/>
              <a:t>Тематический контроль</a:t>
            </a:r>
            <a:r>
              <a:rPr lang="ru-RU" dirty="0"/>
              <a:t> заключается в проверке усвоения программного материала по каждой крупной теме курса, а оценка фиксирует результат.</a:t>
            </a:r>
            <a:br>
              <a:rPr lang="ru-RU" dirty="0"/>
            </a:br>
            <a:endParaRPr lang="ru-RU" dirty="0" smtClean="0"/>
          </a:p>
          <a:p>
            <a:pPr>
              <a:buNone/>
            </a:pPr>
            <a:r>
              <a:rPr lang="ru-RU" i="1" dirty="0" smtClean="0"/>
              <a:t>Специфика </a:t>
            </a:r>
            <a:r>
              <a:rPr lang="ru-RU" i="1" dirty="0"/>
              <a:t>этого вида контроля:</a:t>
            </a:r>
          </a:p>
          <a:p>
            <a:pPr>
              <a:buNone/>
            </a:pPr>
            <a:r>
              <a:rPr lang="ru-RU" dirty="0"/>
              <a:t>1) ученику предоставляется дополнительное время для подготовки и обеспечивается возможность пересдать, </a:t>
            </a:r>
            <a:r>
              <a:rPr lang="ru-RU" dirty="0" smtClean="0"/>
              <a:t>досдать </a:t>
            </a:r>
            <a:r>
              <a:rPr lang="ru-RU" dirty="0"/>
              <a:t>материал, исправить полученную ранее отметку;</a:t>
            </a:r>
          </a:p>
          <a:p>
            <a:pPr>
              <a:buNone/>
            </a:pPr>
            <a:r>
              <a:rPr lang="ru-RU" dirty="0"/>
              <a:t>2) при выставлении окончательной отметки учитель не ориентируется на средний балл, а учитывает лишь итоговые отметки по сдаваемой теме, которые "отменяют" предыдущие, более низкие, что делает контроль более объективным;</a:t>
            </a:r>
          </a:p>
          <a:p>
            <a:pPr>
              <a:buNone/>
            </a:pPr>
            <a:r>
              <a:rPr lang="ru-RU" dirty="0"/>
              <a:t>3) возможность получения более высокой оценки своих знаний. Уточнение и углубление знаний становится мотивированным действием ученика, отражает его желание и интерес к учению.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b="1" dirty="0"/>
              <a:t>Итоговый контроль</a:t>
            </a:r>
            <a:r>
              <a:rPr lang="ru-RU" dirty="0"/>
              <a:t> проводится как оценка результатов обучения за определенный, достаточно большой промежуток учебного времени четверть, полугодие, год. Таким образом, итоговые контрольные работы проводятся четыре раза в год: за I, II, III учебные четверти и в конце года.</a:t>
            </a:r>
          </a:p>
        </p:txBody>
      </p:sp>
    </p:spTree>
    <p:extLst>
      <p:ext uri="{BB962C8B-B14F-4D97-AF65-F5344CB8AC3E}">
        <p14:creationId xmlns:p14="http://schemas.microsoft.com/office/powerpoint/2010/main" val="892252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Создание кодификатора (год обучения) контрольная работа по итогам 1, 2, 3, 5, 6, 7   класса – на основе программы, 4, 9  класса – на основе программы и планируемых достижений ФГОС. </a:t>
            </a:r>
          </a:p>
          <a:p>
            <a:r>
              <a:rPr lang="ru-RU" dirty="0" smtClean="0"/>
              <a:t>Создание кодификатора (тема, раздел)- контрольная (самостоятельная, проверочная) работа по итогам изучения раздела, определение проблем в преподавании, корректировка рабочих программ.</a:t>
            </a:r>
          </a:p>
          <a:p>
            <a:r>
              <a:rPr lang="ru-RU" dirty="0" smtClean="0"/>
              <a:t>Определение умений (урок) – диагностическая работа по итогам урока, корректировка содержания урока, отбор технологий. </a:t>
            </a:r>
          </a:p>
          <a:p>
            <a:pPr marL="109728" indent="0">
              <a:buNone/>
            </a:pPr>
            <a:endParaRPr lang="ru-RU" dirty="0" smtClean="0"/>
          </a:p>
          <a:p>
            <a:pPr marL="109728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Организация контроля (диагностики) учителем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8381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548680"/>
            <a:ext cx="8229600" cy="918592"/>
          </a:xfrm>
        </p:spPr>
        <p:txBody>
          <a:bodyPr>
            <a:noAutofit/>
          </a:bodyPr>
          <a:lstStyle/>
          <a:p>
            <a:pPr algn="ctr" eaLnBrk="1" hangingPunct="1"/>
            <a:r>
              <a:rPr lang="ru-RU" sz="2800" b="1" dirty="0" smtClean="0">
                <a:solidFill>
                  <a:srgbClr val="C00000"/>
                </a:solidFill>
              </a:rPr>
              <a:t>Принципы  контролирующе-оценочной деятельности ( при организации различных видов контроля)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67544" y="1844824"/>
            <a:ext cx="822960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solidFill>
                  <a:srgbClr val="0070C0"/>
                </a:solidFill>
              </a:rPr>
              <a:t>Принцип блокового контроля </a:t>
            </a:r>
            <a:r>
              <a:rPr lang="ru-RU" sz="2800" dirty="0" smtClean="0"/>
              <a:t>(проверяем в рамках текущего  или тематического контроля  изученную тему);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solidFill>
                  <a:srgbClr val="0070C0"/>
                </a:solidFill>
              </a:rPr>
              <a:t>Принцип дифференциации </a:t>
            </a:r>
            <a:r>
              <a:rPr lang="ru-RU" sz="2800" dirty="0" smtClean="0"/>
              <a:t>(индивидуализация контроля);</a:t>
            </a:r>
          </a:p>
          <a:p>
            <a:pPr eaLnBrk="1" hangingPunct="1">
              <a:lnSpc>
                <a:spcPct val="90000"/>
              </a:lnSpc>
            </a:pPr>
            <a:r>
              <a:rPr lang="ru-RU" sz="2800" dirty="0" smtClean="0">
                <a:solidFill>
                  <a:srgbClr val="0070C0"/>
                </a:solidFill>
              </a:rPr>
              <a:t>Принцип выбора </a:t>
            </a:r>
            <a:r>
              <a:rPr lang="ru-RU" sz="2800" dirty="0" smtClean="0"/>
              <a:t>(связан с принципом дифференциации; дополнительное задание – дополнительная оценка).</a:t>
            </a:r>
            <a:r>
              <a:rPr lang="ru-RU" sz="2800" dirty="0" smtClean="0">
                <a:solidFill>
                  <a:srgbClr val="0070C0"/>
                </a:solidFill>
              </a:rPr>
              <a:t> Право выбора учителем формы контроля</a:t>
            </a:r>
            <a:r>
              <a:rPr lang="ru-RU" sz="2800" dirty="0" smtClean="0"/>
              <a:t>: контрольная работа, диктант, тестовая работа</a:t>
            </a:r>
          </a:p>
        </p:txBody>
      </p:sp>
    </p:spTree>
    <p:extLst>
      <p:ext uri="{BB962C8B-B14F-4D97-AF65-F5344CB8AC3E}">
        <p14:creationId xmlns:p14="http://schemas.microsoft.com/office/powerpoint/2010/main" val="3400979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932363" y="333375"/>
            <a:ext cx="4211637" cy="5111750"/>
          </a:xfrm>
        </p:spPr>
        <p:txBody>
          <a:bodyPr>
            <a:normAutofit fontScale="92500"/>
          </a:bodyPr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0033CC"/>
                </a:solidFill>
              </a:rPr>
              <a:t>Выживает</a:t>
            </a:r>
            <a:endParaRPr lang="en-US" sz="2800" b="1" dirty="0" smtClean="0">
              <a:solidFill>
                <a:srgbClr val="0033CC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0033CC"/>
                </a:solidFill>
              </a:rPr>
              <a:t>не самый сильный </a:t>
            </a:r>
            <a:endParaRPr lang="en-US" sz="2800" b="1" dirty="0" smtClean="0">
              <a:solidFill>
                <a:srgbClr val="0033CC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0033CC"/>
                </a:solidFill>
              </a:rPr>
              <a:t>и не самый умный,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endParaRPr lang="en-US" sz="2800" b="1" dirty="0" smtClean="0">
              <a:solidFill>
                <a:srgbClr val="0033CC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0033CC"/>
                </a:solidFill>
              </a:rPr>
              <a:t>а тот, кто </a:t>
            </a: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0033CC"/>
                </a:solidFill>
              </a:rPr>
              <a:t>лучше всех откликается</a:t>
            </a:r>
            <a:endParaRPr lang="en-US" sz="2800" b="1" dirty="0" smtClean="0">
              <a:solidFill>
                <a:srgbClr val="0033CC"/>
              </a:solidFill>
            </a:endParaRPr>
          </a:p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0033CC"/>
                </a:solidFill>
              </a:rPr>
              <a:t>на происходящие изменения </a:t>
            </a:r>
            <a:endParaRPr lang="en-US" sz="2800" b="1" dirty="0" smtClean="0">
              <a:solidFill>
                <a:srgbClr val="0033CC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en-US" sz="2800" b="1" dirty="0" smtClean="0">
              <a:solidFill>
                <a:srgbClr val="0033CC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ru-RU" sz="2800" b="1" dirty="0" smtClean="0">
              <a:solidFill>
                <a:srgbClr val="0033CC"/>
              </a:solidFill>
            </a:endParaRPr>
          </a:p>
          <a:p>
            <a:pPr algn="r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b="1" dirty="0" smtClean="0">
                <a:solidFill>
                  <a:srgbClr val="0033CC"/>
                </a:solidFill>
              </a:rPr>
              <a:t> </a:t>
            </a:r>
            <a:r>
              <a:rPr lang="en-US" sz="2800" b="1" dirty="0" smtClean="0">
                <a:solidFill>
                  <a:srgbClr val="0033CC"/>
                </a:solidFill>
              </a:rPr>
              <a:t>                                                                         </a:t>
            </a:r>
            <a:r>
              <a:rPr lang="ru-RU" sz="2800" b="1" dirty="0" smtClean="0">
                <a:solidFill>
                  <a:srgbClr val="0033CC"/>
                </a:solidFill>
              </a:rPr>
              <a:t>                        Чарльз Дарвин</a:t>
            </a:r>
          </a:p>
        </p:txBody>
      </p:sp>
      <p:pic>
        <p:nvPicPr>
          <p:cNvPr id="3246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36613"/>
            <a:ext cx="4968875" cy="3449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246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246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1"/>
          <p:cNvSpPr txBox="1">
            <a:spLocks noChangeArrowheads="1"/>
          </p:cNvSpPr>
          <p:nvPr/>
        </p:nvSpPr>
        <p:spPr bwMode="auto">
          <a:xfrm>
            <a:off x="0" y="0"/>
            <a:ext cx="9144000" cy="14700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2200" b="1" dirty="0">
                <a:solidFill>
                  <a:srgbClr val="FFFFFF"/>
                </a:solidFill>
              </a:rPr>
              <a:t>Информационно-методический центр </a:t>
            </a:r>
            <a:br>
              <a:rPr lang="ru-RU" altLang="ru-RU" sz="2200" b="1" dirty="0">
                <a:solidFill>
                  <a:srgbClr val="FFFFFF"/>
                </a:solidFill>
              </a:rPr>
            </a:br>
            <a:r>
              <a:rPr lang="ru-RU" altLang="ru-RU" sz="2200" b="1" dirty="0">
                <a:solidFill>
                  <a:srgbClr val="FFFFFF"/>
                </a:solidFill>
              </a:rPr>
              <a:t>Калининского района</a:t>
            </a:r>
          </a:p>
        </p:txBody>
      </p:sp>
      <p:sp>
        <p:nvSpPr>
          <p:cNvPr id="3075" name="Text Box 2"/>
          <p:cNvSpPr txBox="1">
            <a:spLocks noChangeArrowheads="1"/>
          </p:cNvSpPr>
          <p:nvPr/>
        </p:nvSpPr>
        <p:spPr bwMode="auto">
          <a:xfrm>
            <a:off x="395288" y="1052513"/>
            <a:ext cx="8497887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spcBef>
                <a:spcPts val="1000"/>
              </a:spcBef>
              <a:buClrTx/>
              <a:buFontTx/>
              <a:buNone/>
            </a:pPr>
            <a:endParaRPr lang="ru-RU" altLang="ru-RU" sz="4000" b="1" dirty="0">
              <a:solidFill>
                <a:srgbClr val="0000FF"/>
              </a:solidFill>
            </a:endParaRPr>
          </a:p>
          <a:p>
            <a:pPr algn="ctr" eaLnBrk="1" hangingPunct="1">
              <a:spcBef>
                <a:spcPts val="1200"/>
              </a:spcBef>
              <a:buClrTx/>
              <a:buFontTx/>
              <a:buNone/>
            </a:pPr>
            <a:r>
              <a:rPr lang="ru-RU" altLang="ru-RU" sz="4800" b="1" dirty="0">
                <a:solidFill>
                  <a:srgbClr val="0000FF"/>
                </a:solidFill>
              </a:rPr>
              <a:t>Обеспечение преемственности обучения школьников в условиях введения </a:t>
            </a:r>
            <a:r>
              <a:rPr lang="ru-RU" altLang="ru-RU" sz="4800" b="1" dirty="0" smtClean="0">
                <a:solidFill>
                  <a:srgbClr val="0000FF"/>
                </a:solidFill>
              </a:rPr>
              <a:t>ФГОС</a:t>
            </a:r>
          </a:p>
          <a:p>
            <a:pPr algn="r" eaLnBrk="1" hangingPunct="1">
              <a:spcBef>
                <a:spcPts val="1200"/>
              </a:spcBef>
              <a:buClrTx/>
              <a:buFontTx/>
              <a:buNone/>
            </a:pPr>
            <a:r>
              <a:rPr lang="ru-RU" altLang="ru-RU" sz="2400" b="1" i="1" dirty="0">
                <a:solidFill>
                  <a:srgbClr val="0000FF"/>
                </a:solidFill>
              </a:rPr>
              <a:t>Светлана Маратовна Успенская, методист</a:t>
            </a:r>
          </a:p>
        </p:txBody>
      </p:sp>
      <p:sp>
        <p:nvSpPr>
          <p:cNvPr id="3076" name="Rectangle 3"/>
          <p:cNvSpPr>
            <a:spLocks noChangeArrowheads="1"/>
          </p:cNvSpPr>
          <p:nvPr/>
        </p:nvSpPr>
        <p:spPr bwMode="auto">
          <a:xfrm>
            <a:off x="0" y="5387975"/>
            <a:ext cx="9144000" cy="1470025"/>
          </a:xfrm>
          <a:prstGeom prst="rect">
            <a:avLst/>
          </a:prstGeom>
          <a:solidFill>
            <a:srgbClr val="000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ctr" eaLnBrk="1" hangingPunct="1">
              <a:buClrTx/>
              <a:buFontTx/>
              <a:buNone/>
            </a:pPr>
            <a:r>
              <a:rPr lang="ru-RU" altLang="ru-RU" sz="3200" b="1" dirty="0">
                <a:solidFill>
                  <a:srgbClr val="FFFFFF"/>
                </a:solidFill>
              </a:rPr>
              <a:t> </a:t>
            </a:r>
            <a:r>
              <a:rPr lang="ru-RU" altLang="ru-RU" sz="3200" b="1" dirty="0" smtClean="0">
                <a:solidFill>
                  <a:srgbClr val="FFFFFF"/>
                </a:solidFill>
              </a:rPr>
              <a:t>6 февраля 201</a:t>
            </a:r>
            <a:r>
              <a:rPr lang="ru-RU" altLang="ru-RU" sz="3200" b="1" dirty="0">
                <a:solidFill>
                  <a:srgbClr val="FFFFFF"/>
                </a:solidFill>
              </a:rPr>
              <a:t>7</a:t>
            </a:r>
            <a:r>
              <a:rPr lang="ru-RU" altLang="ru-RU" sz="3200" b="1" dirty="0" smtClean="0">
                <a:solidFill>
                  <a:srgbClr val="FFFFFF"/>
                </a:solidFill>
              </a:rPr>
              <a:t> года</a:t>
            </a:r>
            <a:endParaRPr lang="ru-RU" altLang="ru-RU" sz="3200" b="1" dirty="0">
              <a:solidFill>
                <a:srgbClr val="FFFFFF"/>
              </a:solidFill>
            </a:endParaRPr>
          </a:p>
        </p:txBody>
      </p:sp>
      <p:sp>
        <p:nvSpPr>
          <p:cNvPr id="3077" name="Rectangle 4"/>
          <p:cNvSpPr>
            <a:spLocks noChangeArrowheads="1"/>
          </p:cNvSpPr>
          <p:nvPr/>
        </p:nvSpPr>
        <p:spPr bwMode="auto">
          <a:xfrm>
            <a:off x="1116013" y="4365625"/>
            <a:ext cx="77771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 hangingPunct="0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algn="r" eaLnBrk="1" hangingPunct="1">
              <a:spcBef>
                <a:spcPts val="600"/>
              </a:spcBef>
              <a:buClrTx/>
              <a:buFontTx/>
              <a:buNone/>
            </a:pPr>
            <a:r>
              <a:rPr lang="ru-RU" altLang="ru-RU" sz="2400" b="1" i="1" dirty="0" smtClean="0">
                <a:solidFill>
                  <a:srgbClr val="0000FF"/>
                </a:solidFill>
              </a:rPr>
              <a:t> </a:t>
            </a:r>
            <a:endParaRPr lang="ru-RU" altLang="ru-RU" sz="2400" b="1" i="1" dirty="0">
              <a:solidFill>
                <a:srgbClr val="0000FF"/>
              </a:solidFill>
            </a:endParaRPr>
          </a:p>
        </p:txBody>
      </p:sp>
      <p:sp>
        <p:nvSpPr>
          <p:cNvPr id="3078" name="Rectangle 5"/>
          <p:cNvSpPr>
            <a:spLocks noChangeArrowheads="1"/>
          </p:cNvSpPr>
          <p:nvPr/>
        </p:nvSpPr>
        <p:spPr bwMode="auto">
          <a:xfrm>
            <a:off x="1116013" y="3141663"/>
            <a:ext cx="7559675" cy="259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 dirty="0"/>
          </a:p>
        </p:txBody>
      </p:sp>
      <p:pic>
        <p:nvPicPr>
          <p:cNvPr id="3079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1687512" cy="1008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8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188913"/>
            <a:ext cx="16573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02721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4213" y="115888"/>
            <a:ext cx="7416800" cy="39087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3600" b="1" dirty="0" smtClean="0">
              <a:solidFill>
                <a:srgbClr val="CC0066"/>
              </a:solidFill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CC0066"/>
                </a:solidFill>
                <a:latin typeface="+mn-lt"/>
              </a:rPr>
              <a:t>Усвоение</a:t>
            </a:r>
            <a:r>
              <a:rPr lang="ru-RU" sz="3600" b="1" dirty="0">
                <a:solidFill>
                  <a:srgbClr val="CC0066"/>
                </a:solidFill>
                <a:latin typeface="+mn-lt"/>
              </a:rPr>
              <a:t> детьми понятий на </a:t>
            </a:r>
            <a:endParaRPr lang="en-US" sz="3600" b="1" dirty="0">
              <a:solidFill>
                <a:srgbClr val="CC0066"/>
              </a:solidFill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C0066"/>
                </a:solidFill>
                <a:latin typeface="+mn-lt"/>
              </a:rPr>
              <a:t>другом качественном уровне:</a:t>
            </a:r>
          </a:p>
          <a:p>
            <a:pPr lvl="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800" i="1" u="sng" dirty="0">
              <a:solidFill>
                <a:srgbClr val="C00000"/>
              </a:solidFill>
              <a:latin typeface="+mn-lt"/>
            </a:endParaRPr>
          </a:p>
          <a:p>
            <a:pPr lvl="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u="sng" dirty="0">
                <a:solidFill>
                  <a:srgbClr val="C00000"/>
                </a:solidFill>
                <a:latin typeface="+mn-lt"/>
              </a:rPr>
              <a:t>было</a:t>
            </a:r>
            <a:r>
              <a:rPr lang="ru-RU" sz="2800" dirty="0">
                <a:solidFill>
                  <a:srgbClr val="C00000"/>
                </a:solidFill>
                <a:latin typeface="+mn-lt"/>
              </a:rPr>
              <a:t>: </a:t>
            </a:r>
            <a:r>
              <a:rPr lang="ru-RU" sz="2800" dirty="0">
                <a:latin typeface="+mn-lt"/>
              </a:rPr>
              <a:t>  </a:t>
            </a:r>
            <a:r>
              <a:rPr lang="ru-RU" sz="2800" i="1" dirty="0">
                <a:solidFill>
                  <a:srgbClr val="0033CC"/>
                </a:solidFill>
                <a:latin typeface="+mn-lt"/>
              </a:rPr>
              <a:t>я выучил и поэтому знаю</a:t>
            </a:r>
            <a:r>
              <a:rPr lang="ru-RU" sz="2800" i="1" dirty="0">
                <a:latin typeface="+mn-lt"/>
              </a:rPr>
              <a:t>;</a:t>
            </a:r>
          </a:p>
          <a:p>
            <a:pPr lvl="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u="sng" dirty="0">
                <a:solidFill>
                  <a:srgbClr val="C00000"/>
                </a:solidFill>
                <a:latin typeface="+mn-lt"/>
              </a:rPr>
              <a:t>стало</a:t>
            </a:r>
            <a:r>
              <a:rPr lang="ru-RU" sz="2800" i="1" dirty="0">
                <a:solidFill>
                  <a:srgbClr val="C00000"/>
                </a:solidFill>
                <a:latin typeface="+mn-lt"/>
              </a:rPr>
              <a:t>:</a:t>
            </a:r>
            <a:r>
              <a:rPr lang="ru-RU" sz="2800" i="1" dirty="0">
                <a:latin typeface="+mn-lt"/>
              </a:rPr>
              <a:t> </a:t>
            </a:r>
            <a:r>
              <a:rPr lang="ru-RU" sz="2800" i="1" dirty="0">
                <a:solidFill>
                  <a:srgbClr val="0033CC"/>
                </a:solidFill>
                <a:latin typeface="+mn-lt"/>
              </a:rPr>
              <a:t>я знаю не все, но я знаю, </a:t>
            </a:r>
          </a:p>
          <a:p>
            <a:pPr lvl="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0033CC"/>
                </a:solidFill>
                <a:latin typeface="+mn-lt"/>
              </a:rPr>
              <a:t>             где это можно найти </a:t>
            </a:r>
          </a:p>
          <a:p>
            <a:pPr lvl="3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i="1" dirty="0">
                <a:solidFill>
                  <a:srgbClr val="0033CC"/>
                </a:solidFill>
                <a:latin typeface="+mn-lt"/>
              </a:rPr>
              <a:t>             и как это можно узнать</a:t>
            </a:r>
            <a:r>
              <a:rPr lang="ru-RU" sz="2800" i="1" dirty="0">
                <a:latin typeface="+mn-lt"/>
              </a:rPr>
              <a:t>.</a:t>
            </a:r>
          </a:p>
        </p:txBody>
      </p:sp>
      <p:pic>
        <p:nvPicPr>
          <p:cNvPr id="9219" name="Picture 2" descr="Картинка 32 из 4807"/>
          <p:cNvPicPr>
            <a:picLocks noChangeAspect="1" noChangeArrowheads="1"/>
          </p:cNvPicPr>
          <p:nvPr/>
        </p:nvPicPr>
        <p:blipFill>
          <a:blip r:embed="rId2" cstate="print"/>
          <a:srcRect r="594" b="4665"/>
          <a:stretch>
            <a:fillRect/>
          </a:stretch>
        </p:blipFill>
        <p:spPr bwMode="auto">
          <a:xfrm>
            <a:off x="467544" y="3861048"/>
            <a:ext cx="2487612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Картинка 46 из 48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688" y="4005263"/>
            <a:ext cx="2627312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-25152" y="976311"/>
            <a:ext cx="9144000" cy="2125663"/>
          </a:xfrm>
          <a:noFill/>
        </p:spPr>
        <p:txBody>
          <a:bodyPr/>
          <a:lstStyle/>
          <a:p>
            <a:pPr marL="609600" indent="-609600" algn="ctr" eaLnBrk="1" hangingPunct="1">
              <a:lnSpc>
                <a:spcPct val="80000"/>
              </a:lnSpc>
              <a:spcBef>
                <a:spcPct val="0"/>
              </a:spcBef>
              <a:buClr>
                <a:srgbClr val="FFFFFF"/>
              </a:buClr>
              <a:buFontTx/>
              <a:buNone/>
            </a:pPr>
            <a:r>
              <a:rPr lang="ru-RU" altLang="ru-RU" sz="2000" dirty="0" smtClean="0">
                <a:solidFill>
                  <a:srgbClr val="002060"/>
                </a:solidFill>
                <a:effectLst/>
              </a:rPr>
              <a:t>Основной результат – развитие личности на основе деятельности по преобразованию </a:t>
            </a:r>
            <a:r>
              <a:rPr lang="ru-RU" altLang="ru-RU" sz="2000" i="1" dirty="0" smtClean="0">
                <a:solidFill>
                  <a:srgbClr val="002060"/>
                </a:solidFill>
                <a:effectLst/>
              </a:rPr>
              <a:t>внешней предметной</a:t>
            </a:r>
            <a:r>
              <a:rPr lang="ru-RU" altLang="ru-RU" sz="2000" dirty="0" smtClean="0">
                <a:solidFill>
                  <a:srgbClr val="002060"/>
                </a:solidFill>
                <a:effectLst/>
              </a:rPr>
              <a:t> деятельности во </a:t>
            </a:r>
            <a:r>
              <a:rPr lang="ru-RU" altLang="ru-RU" sz="2000" i="1" dirty="0" smtClean="0">
                <a:solidFill>
                  <a:srgbClr val="002060"/>
                </a:solidFill>
                <a:effectLst/>
              </a:rPr>
              <a:t>внутреннюю.</a:t>
            </a:r>
          </a:p>
          <a:p>
            <a:pPr marL="609600" indent="-609600" algn="ctr" eaLnBrk="1" hangingPunct="1">
              <a:lnSpc>
                <a:spcPct val="80000"/>
              </a:lnSpc>
              <a:spcBef>
                <a:spcPct val="0"/>
              </a:spcBef>
              <a:buClr>
                <a:srgbClr val="FFFFFF"/>
              </a:buClr>
              <a:buFontTx/>
              <a:buNone/>
            </a:pPr>
            <a:endParaRPr lang="ru-RU" altLang="ru-RU" sz="2000" i="1" dirty="0" smtClean="0">
              <a:solidFill>
                <a:srgbClr val="002060"/>
              </a:solidFill>
              <a:effectLst/>
            </a:endParaRPr>
          </a:p>
          <a:p>
            <a:pPr marL="609600" indent="-609600" algn="ctr" eaLnBrk="1" hangingPunct="1">
              <a:lnSpc>
                <a:spcPct val="80000"/>
              </a:lnSpc>
              <a:spcBef>
                <a:spcPct val="0"/>
              </a:spcBef>
              <a:buClr>
                <a:srgbClr val="FFFFFF"/>
              </a:buClr>
              <a:buFontTx/>
              <a:buNone/>
            </a:pPr>
            <a:r>
              <a:rPr lang="ru-RU" altLang="ru-RU" sz="2400" u="sng" dirty="0" smtClean="0">
                <a:solidFill>
                  <a:srgbClr val="002060"/>
                </a:solidFill>
                <a:effectLst/>
              </a:rPr>
              <a:t>Основная педагогическая задача</a:t>
            </a:r>
            <a:r>
              <a:rPr lang="ru-RU" altLang="ru-RU" sz="2400" dirty="0" smtClean="0">
                <a:solidFill>
                  <a:srgbClr val="002060"/>
                </a:solidFill>
                <a:effectLst/>
              </a:rPr>
              <a:t> –</a:t>
            </a:r>
            <a:r>
              <a:rPr lang="ru-RU" altLang="ru-RU" sz="2400" u="sng" dirty="0" smtClean="0">
                <a:solidFill>
                  <a:srgbClr val="002060"/>
                </a:solidFill>
                <a:effectLst/>
              </a:rPr>
              <a:t> </a:t>
            </a:r>
          </a:p>
          <a:p>
            <a:pPr marL="609600" indent="-609600" algn="ctr" eaLnBrk="1" hangingPunct="1">
              <a:lnSpc>
                <a:spcPct val="80000"/>
              </a:lnSpc>
              <a:spcBef>
                <a:spcPct val="0"/>
              </a:spcBef>
              <a:buClr>
                <a:srgbClr val="FFFFFF"/>
              </a:buClr>
              <a:buFontTx/>
              <a:buNone/>
            </a:pPr>
            <a:r>
              <a:rPr lang="ru-RU" altLang="ru-RU" sz="2400" u="sng" dirty="0" smtClean="0">
                <a:solidFill>
                  <a:srgbClr val="002060"/>
                </a:solidFill>
                <a:effectLst/>
              </a:rPr>
              <a:t>создание и организация условий, </a:t>
            </a:r>
          </a:p>
          <a:p>
            <a:pPr marL="609600" indent="-609600" algn="ctr" eaLnBrk="1" hangingPunct="1">
              <a:lnSpc>
                <a:spcPct val="80000"/>
              </a:lnSpc>
              <a:spcBef>
                <a:spcPct val="0"/>
              </a:spcBef>
              <a:buClr>
                <a:srgbClr val="FFFFFF"/>
              </a:buClr>
              <a:buFontTx/>
              <a:buNone/>
            </a:pPr>
            <a:r>
              <a:rPr lang="ru-RU" altLang="ru-RU" sz="2400" u="sng" dirty="0" smtClean="0">
                <a:solidFill>
                  <a:srgbClr val="002060"/>
                </a:solidFill>
                <a:effectLst/>
              </a:rPr>
              <a:t>инициирующих ученическое действие</a:t>
            </a:r>
          </a:p>
        </p:txBody>
      </p:sp>
      <p:sp>
        <p:nvSpPr>
          <p:cNvPr id="12291" name="Oval 6"/>
          <p:cNvSpPr>
            <a:spLocks noChangeArrowheads="1"/>
          </p:cNvSpPr>
          <p:nvPr/>
        </p:nvSpPr>
        <p:spPr bwMode="auto">
          <a:xfrm>
            <a:off x="6011863" y="3644900"/>
            <a:ext cx="2339975" cy="2339975"/>
          </a:xfrm>
          <a:prstGeom prst="ellipse">
            <a:avLst/>
          </a:prstGeom>
          <a:gradFill rotWithShape="1">
            <a:gsLst>
              <a:gs pos="0">
                <a:srgbClr val="FFFF99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14351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hangingPunct="1"/>
            <a:r>
              <a:rPr lang="ru-RU" altLang="ru-RU" sz="2400" b="1" i="1">
                <a:solidFill>
                  <a:srgbClr val="0033CC"/>
                </a:solidFill>
                <a:latin typeface="Tahoma" pitchFamily="34" charset="0"/>
              </a:rPr>
              <a:t>Как учить?</a:t>
            </a:r>
          </a:p>
          <a:p>
            <a:pPr algn="ctr" eaLnBrk="1" hangingPunct="1"/>
            <a:endParaRPr lang="ru-RU" altLang="ru-RU" sz="1000" b="1" i="1">
              <a:solidFill>
                <a:srgbClr val="0033CC"/>
              </a:solidFill>
              <a:latin typeface="Tahoma" pitchFamily="34" charset="0"/>
            </a:endParaRPr>
          </a:p>
          <a:p>
            <a:pPr algn="ctr" eaLnBrk="1" hangingPunct="1"/>
            <a:r>
              <a:rPr lang="ru-RU" altLang="ru-RU" b="1">
                <a:solidFill>
                  <a:srgbClr val="0033CC"/>
                </a:solidFill>
                <a:latin typeface="Tahoma" pitchFamily="34" charset="0"/>
              </a:rPr>
              <a:t>обновление</a:t>
            </a:r>
          </a:p>
          <a:p>
            <a:pPr algn="ctr" eaLnBrk="1" hangingPunct="1"/>
            <a:r>
              <a:rPr lang="ru-RU" altLang="ru-RU" b="1">
                <a:solidFill>
                  <a:srgbClr val="0033CC"/>
                </a:solidFill>
                <a:latin typeface="Tahoma" pitchFamily="34" charset="0"/>
              </a:rPr>
              <a:t>средств</a:t>
            </a:r>
          </a:p>
          <a:p>
            <a:pPr algn="ctr" eaLnBrk="1" hangingPunct="1"/>
            <a:r>
              <a:rPr lang="ru-RU" altLang="ru-RU" b="1">
                <a:solidFill>
                  <a:srgbClr val="0033CC"/>
                </a:solidFill>
                <a:latin typeface="Tahoma" pitchFamily="34" charset="0"/>
              </a:rPr>
              <a:t>обучения</a:t>
            </a:r>
          </a:p>
        </p:txBody>
      </p:sp>
      <p:sp>
        <p:nvSpPr>
          <p:cNvPr id="14340" name="Oval 5"/>
          <p:cNvSpPr>
            <a:spLocks noChangeArrowheads="1"/>
          </p:cNvSpPr>
          <p:nvPr/>
        </p:nvSpPr>
        <p:spPr bwMode="auto">
          <a:xfrm>
            <a:off x="3384550" y="3644900"/>
            <a:ext cx="2339975" cy="2339975"/>
          </a:xfrm>
          <a:prstGeom prst="ellipse">
            <a:avLst/>
          </a:prstGeom>
          <a:gradFill rotWithShape="1">
            <a:gsLst>
              <a:gs pos="0">
                <a:srgbClr val="FF3300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14351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33CC"/>
                </a:solidFill>
                <a:latin typeface="Tahoma" pitchFamily="34" charset="0"/>
              </a:rPr>
              <a:t>Ради чего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33CC"/>
                </a:solidFill>
                <a:latin typeface="Tahoma" pitchFamily="34" charset="0"/>
              </a:rPr>
              <a:t>учить?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rgbClr val="0033CC"/>
              </a:solidFill>
              <a:latin typeface="Tahoma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ценности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образования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800" b="1" dirty="0">
              <a:solidFill>
                <a:srgbClr val="0033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4341" name="Oval 5"/>
          <p:cNvSpPr>
            <a:spLocks noChangeArrowheads="1"/>
          </p:cNvSpPr>
          <p:nvPr/>
        </p:nvSpPr>
        <p:spPr bwMode="auto">
          <a:xfrm>
            <a:off x="755650" y="3716338"/>
            <a:ext cx="2339975" cy="2339975"/>
          </a:xfrm>
          <a:prstGeom prst="ellipse">
            <a:avLst/>
          </a:prstGeom>
          <a:gradFill rotWithShape="1">
            <a:gsLst>
              <a:gs pos="0">
                <a:srgbClr val="CC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 w="14351" algn="ctr">
            <a:noFill/>
            <a:round/>
            <a:headEnd/>
            <a:tailEnd/>
          </a:ln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0033CC"/>
                </a:solidFill>
                <a:latin typeface="Tahoma" pitchFamily="34" charset="0"/>
              </a:rPr>
              <a:t>Чему учить?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400" b="1" i="1" dirty="0">
              <a:solidFill>
                <a:srgbClr val="0033CC"/>
              </a:solidFill>
              <a:latin typeface="Tahoma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обновление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33CC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содержания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800" b="1" dirty="0">
              <a:solidFill>
                <a:srgbClr val="0033CC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</a:endParaRPr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gray">
          <a:xfrm>
            <a:off x="250825" y="260350"/>
            <a:ext cx="8712200" cy="576263"/>
          </a:xfrm>
          <a:prstGeom prst="roundRect">
            <a:avLst>
              <a:gd name="adj" fmla="val 49106"/>
            </a:avLst>
          </a:prstGeom>
          <a:solidFill>
            <a:srgbClr val="99CCFF"/>
          </a:solidFill>
          <a:ln w="28575">
            <a:solidFill>
              <a:schemeClr val="bg1"/>
            </a:solidFill>
            <a:round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err="1">
                <a:solidFill>
                  <a:srgbClr val="002060"/>
                </a:solidFill>
                <a:latin typeface="+mn-lt"/>
              </a:rPr>
              <a:t>Системно-деятельностный</a:t>
            </a:r>
            <a:r>
              <a:rPr lang="ru-RU" sz="3600" b="1" dirty="0">
                <a:solidFill>
                  <a:srgbClr val="002060"/>
                </a:solidFill>
                <a:latin typeface="+mn-lt"/>
              </a:rPr>
              <a:t> подход</a:t>
            </a:r>
          </a:p>
        </p:txBody>
      </p:sp>
      <p:sp>
        <p:nvSpPr>
          <p:cNvPr id="14343" name="AutoShape 7"/>
          <p:cNvSpPr>
            <a:spLocks noChangeArrowheads="1"/>
          </p:cNvSpPr>
          <p:nvPr/>
        </p:nvSpPr>
        <p:spPr bwMode="auto">
          <a:xfrm>
            <a:off x="0" y="5984875"/>
            <a:ext cx="9144000" cy="8731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300" b="1" dirty="0">
                <a:solidFill>
                  <a:srgbClr val="29292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формирование универсальных способов действий</a:t>
            </a:r>
          </a:p>
        </p:txBody>
      </p:sp>
      <p:sp>
        <p:nvSpPr>
          <p:cNvPr id="12296" name="AutoShape 8"/>
          <p:cNvSpPr>
            <a:spLocks noChangeArrowheads="1"/>
          </p:cNvSpPr>
          <p:nvPr/>
        </p:nvSpPr>
        <p:spPr bwMode="auto">
          <a:xfrm>
            <a:off x="971550" y="2996952"/>
            <a:ext cx="7740650" cy="93541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lnTo>
                  <a:pt x="16200" y="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lnTo>
                  <a:pt x="135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lnTo>
                  <a:pt x="0" y="5400"/>
                </a:lnTo>
                <a:close/>
              </a:path>
            </a:pathLst>
          </a:custGeom>
          <a:gradFill rotWithShape="1">
            <a:gsLst>
              <a:gs pos="0">
                <a:srgbClr val="B2B2B2"/>
              </a:gs>
              <a:gs pos="50000">
                <a:srgbClr val="FFFFCC"/>
              </a:gs>
              <a:gs pos="100000">
                <a:srgbClr val="B2B2B2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lIns="90000" tIns="46800" rIns="90000" bIns="46800" anchor="ctr"/>
          <a:lstStyle/>
          <a:p>
            <a:pPr algn="ctr"/>
            <a:r>
              <a:rPr lang="ru-RU" altLang="ru-RU" b="1" dirty="0">
                <a:solidFill>
                  <a:srgbClr val="CC0066"/>
                </a:solidFill>
                <a:latin typeface="Georgia" pitchFamily="18" charset="0"/>
              </a:rPr>
              <a:t>Вектор смещения акцентов нового стандарта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1835150"/>
            <a:ext cx="3382963" cy="4776788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ru-RU" sz="1800" dirty="0" smtClean="0"/>
              <a:t>   </a:t>
            </a:r>
            <a:r>
              <a:rPr lang="ru-RU" sz="2600" b="1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Традиционный урок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1.Проверка </a:t>
            </a:r>
            <a:r>
              <a:rPr lang="ru-RU" sz="2400" dirty="0" err="1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</a:t>
            </a:r>
            <a:r>
              <a:rPr lang="ru-RU" sz="24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/</a:t>
            </a:r>
            <a:r>
              <a:rPr lang="ru-RU" sz="2400" dirty="0" err="1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3300"/>
                </a:solidFill>
              </a:rPr>
              <a:t>учителем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2.Объявление темы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3300"/>
                </a:solidFill>
              </a:rPr>
              <a:t>учителем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3.Объяснение темы</a:t>
            </a:r>
            <a:r>
              <a:rPr lang="ru-RU" sz="2400" dirty="0" smtClean="0"/>
              <a:t> </a:t>
            </a:r>
            <a:r>
              <a:rPr lang="ru-RU" sz="2400" dirty="0" smtClean="0">
                <a:solidFill>
                  <a:srgbClr val="FF3300"/>
                </a:solidFill>
              </a:rPr>
              <a:t>учителем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400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4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4.Закрепление знаний</a:t>
            </a:r>
            <a:endParaRPr lang="ru-RU" sz="2400" dirty="0" smtClean="0">
              <a:solidFill>
                <a:srgbClr val="299410"/>
              </a:solidFill>
            </a:endParaRPr>
          </a:p>
        </p:txBody>
      </p:sp>
      <p:pic>
        <p:nvPicPr>
          <p:cNvPr id="95235" name="Picture 3" descr="L3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815556" y="1772816"/>
            <a:ext cx="1296988" cy="1179512"/>
          </a:xfrm>
          <a:noFill/>
        </p:spPr>
      </p:pic>
      <p:sp>
        <p:nvSpPr>
          <p:cNvPr id="95236" name="Rectangle 4"/>
          <p:cNvSpPr>
            <a:spLocks noChangeArrowheads="1"/>
          </p:cNvSpPr>
          <p:nvPr/>
        </p:nvSpPr>
        <p:spPr bwMode="auto">
          <a:xfrm>
            <a:off x="5291138" y="1835150"/>
            <a:ext cx="3745357" cy="4762500"/>
          </a:xfrm>
          <a:prstGeom prst="rect">
            <a:avLst/>
          </a:prstGeom>
          <a:solidFill>
            <a:schemeClr val="bg1"/>
          </a:solidFill>
          <a:ln w="38100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ru-RU" altLang="ru-RU" sz="2400" dirty="0">
                <a:cs typeface="Arial" charset="0"/>
              </a:rPr>
              <a:t>    </a:t>
            </a:r>
            <a:r>
              <a:rPr lang="ru-RU" altLang="ru-RU" sz="2400" b="1" dirty="0">
                <a:solidFill>
                  <a:schemeClr val="tx2"/>
                </a:solidFill>
                <a:latin typeface="+mn-lt"/>
                <a:cs typeface="Arial" charset="0"/>
              </a:rPr>
              <a:t>Проблемно-диалогический урок</a:t>
            </a: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altLang="ru-RU" sz="2400" dirty="0">
                <a:solidFill>
                  <a:schemeClr val="tx2"/>
                </a:solidFill>
                <a:cs typeface="Arial" charset="0"/>
              </a:rPr>
              <a:t>1.Создание проблемной ситуации </a:t>
            </a:r>
            <a:r>
              <a:rPr lang="ru-RU" altLang="ru-RU" sz="2400" dirty="0">
                <a:solidFill>
                  <a:srgbClr val="FF0000"/>
                </a:solidFill>
                <a:cs typeface="Arial" charset="0"/>
              </a:rPr>
              <a:t>учителем</a:t>
            </a:r>
            <a:r>
              <a:rPr lang="ru-RU" altLang="ru-RU" sz="2400" dirty="0">
                <a:solidFill>
                  <a:schemeClr val="tx2"/>
                </a:solidFill>
                <a:cs typeface="Arial" charset="0"/>
              </a:rPr>
              <a:t> и формулирование  проблемы </a:t>
            </a:r>
            <a:r>
              <a:rPr lang="ru-RU" altLang="ru-RU" sz="2400" dirty="0">
                <a:solidFill>
                  <a:srgbClr val="FF0000"/>
                </a:solidFill>
                <a:cs typeface="Arial" charset="0"/>
              </a:rPr>
              <a:t>учениками</a:t>
            </a:r>
          </a:p>
          <a:p>
            <a:pPr marL="342900" indent="-342900">
              <a:spcBef>
                <a:spcPts val="0"/>
              </a:spcBef>
              <a:defRPr/>
            </a:pPr>
            <a:r>
              <a:rPr lang="ru-RU" altLang="ru-RU" sz="2400" dirty="0">
                <a:solidFill>
                  <a:schemeClr val="tx2"/>
                </a:solidFill>
                <a:cs typeface="Arial" charset="0"/>
              </a:rPr>
              <a:t>2.Актуализация </a:t>
            </a:r>
          </a:p>
          <a:p>
            <a:pPr marL="342900" indent="-342900">
              <a:spcBef>
                <a:spcPts val="0"/>
              </a:spcBef>
              <a:defRPr/>
            </a:pPr>
            <a:r>
              <a:rPr lang="ru-RU" altLang="ru-RU" sz="2400" dirty="0">
                <a:solidFill>
                  <a:schemeClr val="tx2"/>
                </a:solidFill>
                <a:cs typeface="Arial" charset="0"/>
              </a:rPr>
              <a:t> знаний </a:t>
            </a:r>
            <a:r>
              <a:rPr lang="ru-RU" altLang="ru-RU" sz="2400" dirty="0">
                <a:solidFill>
                  <a:srgbClr val="FF0000"/>
                </a:solidFill>
                <a:cs typeface="Arial" charset="0"/>
              </a:rPr>
              <a:t>учениками</a:t>
            </a:r>
          </a:p>
          <a:p>
            <a:pPr marL="342900" indent="-342900">
              <a:spcBef>
                <a:spcPts val="0"/>
              </a:spcBef>
              <a:defRPr/>
            </a:pPr>
            <a:endParaRPr lang="ru-RU" altLang="ru-RU" sz="2400" dirty="0">
              <a:solidFill>
                <a:srgbClr val="FF0000"/>
              </a:solidFill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altLang="ru-RU" sz="2400" dirty="0">
                <a:solidFill>
                  <a:schemeClr val="tx2"/>
                </a:solidFill>
                <a:cs typeface="Arial" charset="0"/>
              </a:rPr>
              <a:t>3. Поиск решения проблемы </a:t>
            </a:r>
            <a:r>
              <a:rPr lang="ru-RU" altLang="ru-RU" sz="2400" dirty="0">
                <a:solidFill>
                  <a:srgbClr val="FF0000"/>
                </a:solidFill>
                <a:cs typeface="Arial" charset="0"/>
              </a:rPr>
              <a:t>учениками</a:t>
            </a:r>
            <a:endParaRPr lang="ru-RU" altLang="ru-RU" sz="2400" dirty="0">
              <a:solidFill>
                <a:schemeClr val="tx2"/>
              </a:solidFill>
              <a:cs typeface="Arial" charset="0"/>
            </a:endParaRPr>
          </a:p>
          <a:p>
            <a:pPr marL="342900" indent="-342900">
              <a:lnSpc>
                <a:spcPct val="80000"/>
              </a:lnSpc>
              <a:spcBef>
                <a:spcPct val="50000"/>
              </a:spcBef>
              <a:defRPr/>
            </a:pPr>
            <a:r>
              <a:rPr lang="ru-RU" altLang="ru-RU" sz="2400" dirty="0">
                <a:solidFill>
                  <a:schemeClr val="tx2"/>
                </a:solidFill>
                <a:cs typeface="Arial" charset="0"/>
              </a:rPr>
              <a:t>4.  Применение знаний </a:t>
            </a:r>
            <a:r>
              <a:rPr lang="ru-RU" altLang="ru-RU" sz="2400" dirty="0">
                <a:solidFill>
                  <a:srgbClr val="FF0000"/>
                </a:solidFill>
                <a:cs typeface="Arial" charset="0"/>
              </a:rPr>
              <a:t>учениками</a:t>
            </a:r>
          </a:p>
        </p:txBody>
      </p:sp>
      <p:sp>
        <p:nvSpPr>
          <p:cNvPr id="95237" name="Line 5"/>
          <p:cNvSpPr>
            <a:spLocks noChangeShapeType="1"/>
          </p:cNvSpPr>
          <p:nvPr/>
        </p:nvSpPr>
        <p:spPr bwMode="auto">
          <a:xfrm flipV="1">
            <a:off x="3563938" y="3159125"/>
            <a:ext cx="1800225" cy="649288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5238" name="Line 6"/>
          <p:cNvSpPr>
            <a:spLocks noChangeShapeType="1"/>
          </p:cNvSpPr>
          <p:nvPr/>
        </p:nvSpPr>
        <p:spPr bwMode="auto">
          <a:xfrm>
            <a:off x="3635375" y="5897563"/>
            <a:ext cx="1657350" cy="142875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5239" name="Line 7"/>
          <p:cNvSpPr>
            <a:spLocks noChangeShapeType="1"/>
          </p:cNvSpPr>
          <p:nvPr/>
        </p:nvSpPr>
        <p:spPr bwMode="auto">
          <a:xfrm>
            <a:off x="3563938" y="5033963"/>
            <a:ext cx="1800225" cy="285750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95240" name="Line 8"/>
          <p:cNvSpPr>
            <a:spLocks noChangeShapeType="1"/>
          </p:cNvSpPr>
          <p:nvPr/>
        </p:nvSpPr>
        <p:spPr bwMode="auto">
          <a:xfrm>
            <a:off x="3563938" y="3016250"/>
            <a:ext cx="1800225" cy="1223963"/>
          </a:xfrm>
          <a:prstGeom prst="line">
            <a:avLst/>
          </a:prstGeom>
          <a:noFill/>
          <a:ln w="76200">
            <a:solidFill>
              <a:srgbClr val="2B03F5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1" name="Rectangle 9"/>
          <p:cNvSpPr>
            <a:spLocks noChangeArrowheads="1"/>
          </p:cNvSpPr>
          <p:nvPr/>
        </p:nvSpPr>
        <p:spPr bwMode="auto">
          <a:xfrm>
            <a:off x="179512" y="404664"/>
            <a:ext cx="8856983" cy="115212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altLang="ru-RU" sz="3200" b="1" dirty="0" smtClean="0">
                <a:solidFill>
                  <a:schemeClr val="tx2"/>
                </a:solidFill>
                <a:cs typeface="Arial" charset="0"/>
              </a:rPr>
              <a:t>Требования ФГОС к современному уроку</a:t>
            </a:r>
            <a:br>
              <a:rPr lang="ru-RU" altLang="ru-RU" sz="3200" b="1" dirty="0" smtClean="0">
                <a:solidFill>
                  <a:schemeClr val="tx2"/>
                </a:solidFill>
                <a:cs typeface="Arial" charset="0"/>
              </a:rPr>
            </a:br>
            <a:r>
              <a:rPr lang="ru-RU" altLang="ru-RU" sz="2000" dirty="0" smtClean="0">
                <a:solidFill>
                  <a:schemeClr val="tx2"/>
                </a:solidFill>
                <a:cs typeface="Arial" charset="0"/>
              </a:rPr>
              <a:t>Цель - обучить самостоятельному решению проблем</a:t>
            </a:r>
            <a:br>
              <a:rPr lang="ru-RU" altLang="ru-RU" sz="2000" dirty="0" smtClean="0">
                <a:solidFill>
                  <a:schemeClr val="tx2"/>
                </a:solidFill>
                <a:cs typeface="Arial" charset="0"/>
              </a:rPr>
            </a:br>
            <a:r>
              <a:rPr lang="ru-RU" altLang="ru-RU" sz="2000" dirty="0" smtClean="0">
                <a:solidFill>
                  <a:schemeClr val="tx2"/>
                </a:solidFill>
                <a:cs typeface="Arial" charset="0"/>
              </a:rPr>
              <a:t>Средство - открытие знаний вместе с детьми</a:t>
            </a:r>
            <a:endParaRPr lang="ru-RU" altLang="ru-RU" sz="2000" dirty="0">
              <a:solidFill>
                <a:schemeClr val="tx2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52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5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523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5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523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95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5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4" grpId="0" build="p" advAuto="0"/>
      <p:bldP spid="95236" grpId="0" animBg="1" autoUpdateAnimBg="0"/>
      <p:bldP spid="95237" grpId="0" animBg="1"/>
      <p:bldP spid="95238" grpId="0" animBg="1"/>
      <p:bldP spid="95239" grpId="0" animBg="1"/>
      <p:bldP spid="952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539750" y="1557338"/>
            <a:ext cx="8229600" cy="4856162"/>
          </a:xfrm>
          <a:noFill/>
        </p:spPr>
        <p:txBody>
          <a:bodyPr>
            <a:normAutofit/>
          </a:bodyPr>
          <a:lstStyle/>
          <a:p>
            <a:pPr marL="365760" indent="-256032" algn="ctr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endParaRPr lang="ru-RU" sz="2800" b="1" kern="1200" dirty="0" smtClean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365760" indent="-256032" algn="ctr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buFont typeface="Wingdings" pitchFamily="2" charset="2"/>
              <a:buNone/>
              <a:defRPr/>
            </a:pPr>
            <a:r>
              <a:rPr lang="ru-RU" sz="2800" b="1" kern="12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Совокупность </a:t>
            </a:r>
            <a:r>
              <a:rPr lang="ru-RU" sz="2800" b="1" kern="1200" dirty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способов действия учащегося, обеспечивающих его способность к самостоятельному усвоению новых знаний, включая организацию этого </a:t>
            </a:r>
            <a:r>
              <a:rPr lang="ru-RU" sz="2800" b="1" kern="12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процесса</a:t>
            </a:r>
            <a:endParaRPr lang="ru-RU" sz="2800" b="1" kern="1200" dirty="0">
              <a:solidFill>
                <a:srgbClr val="0033CC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772" name="WordArt 4"/>
          <p:cNvSpPr>
            <a:spLocks noChangeArrowheads="1" noChangeShapeType="1" noTextEdit="1"/>
          </p:cNvSpPr>
          <p:nvPr/>
        </p:nvSpPr>
        <p:spPr bwMode="auto">
          <a:xfrm>
            <a:off x="836104" y="797634"/>
            <a:ext cx="75438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chemeClr val="tx2"/>
              </a:solidFill>
              <a:latin typeface="Arial"/>
              <a:cs typeface="Arial"/>
            </a:endParaRPr>
          </a:p>
        </p:txBody>
      </p:sp>
      <p:pic>
        <p:nvPicPr>
          <p:cNvPr id="14340" name="Picture 4" descr="D:\анимашки\дети\комп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325" y="4292600"/>
            <a:ext cx="2365375" cy="236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3568" y="476672"/>
            <a:ext cx="7848872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65760" indent="-256032" algn="ctr" eaLnBrk="1" fontAlgn="auto" hangingPunct="1">
              <a:spcBef>
                <a:spcPts val="300"/>
              </a:spcBef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3200" b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CC"/>
                </a:solidFill>
                <a:latin typeface="Arial" panose="020B0604020202020204" pitchFamily="34" charset="0"/>
                <a:cs typeface="Arial"/>
              </a:rPr>
              <a:t>Универсальные учебные действия</a:t>
            </a:r>
            <a:endParaRPr lang="ru-RU" sz="3200" b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CC"/>
              </a:solidFill>
              <a:latin typeface="Arial" panose="020B0604020202020204" pitchFamily="34" charset="0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467544" y="1700808"/>
            <a:ext cx="8389689" cy="4800600"/>
          </a:xfrm>
          <a:prstGeom prst="foldedCorner">
            <a:avLst>
              <a:gd name="adj" fmla="val 125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1" hangingPunct="1">
              <a:lnSpc>
                <a:spcPct val="80000"/>
              </a:lnSpc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defRPr/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упрощенное понимание сущности и технологии реализации </a:t>
            </a:r>
          </a:p>
          <a:p>
            <a:pPr algn="just" eaLnBrk="1" hangingPunct="1"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системно - деятельностного подхода;</a:t>
            </a:r>
            <a:endParaRPr lang="ru-RU" sz="20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сложившаяся за предыдущие  годы устойчивая </a:t>
            </a:r>
          </a:p>
          <a:p>
            <a:pPr algn="just" eaLnBrk="1" hangingPunct="1"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методика проведения урока;   </a:t>
            </a:r>
            <a:endParaRPr lang="ru-RU" sz="20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отсутствие готовности педагогических работников к планированию </a:t>
            </a:r>
          </a:p>
          <a:p>
            <a:pPr algn="just" eaLnBrk="1" hangingPunct="1"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и  организации образовательного </a:t>
            </a:r>
            <a:r>
              <a:rPr lang="ru-RU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процесса</a:t>
            </a: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соответствии </a:t>
            </a:r>
            <a:endParaRPr lang="ru-RU" sz="2000" b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defRPr/>
            </a:pPr>
            <a:r>
              <a:rPr lang="ru-RU" sz="2000" b="1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с </a:t>
            </a: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требованиями ФГОС; </a:t>
            </a:r>
            <a:endParaRPr lang="ru-RU" sz="20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традиционный подход к анализу урока и стремление придерживаться </a:t>
            </a:r>
          </a:p>
          <a:p>
            <a:pPr algn="just" eaLnBrk="1" hangingPunct="1"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старых подходов к оценке деятельности учителя;</a:t>
            </a:r>
            <a:endParaRPr lang="ru-RU" sz="20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 принципиальная новизна вопросов инструментально-методического </a:t>
            </a:r>
          </a:p>
          <a:p>
            <a:pPr algn="just" eaLnBrk="1" hangingPunct="1"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обеспечения достижения и оценки планируемых  результатов </a:t>
            </a:r>
          </a:p>
          <a:p>
            <a:pPr algn="just" eaLnBrk="1" hangingPunct="1"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    (личностных, метапредметных и предметных);  </a:t>
            </a:r>
            <a:endParaRPr lang="ru-RU" sz="20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buFont typeface="Wingdings" pitchFamily="2" charset="2"/>
              <a:buChar char="v"/>
              <a:defRPr/>
            </a:pPr>
            <a:r>
              <a:rPr lang="ru-RU" sz="2000" b="1" dirty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отсутствие опыта  разработки разделов ООП.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v"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/>
              <a:t>Основные трудности педагогических работников на этапе введения ФГОС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827088" y="684213"/>
            <a:ext cx="8066087" cy="535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1" hangingPunct="1"/>
            <a:r>
              <a:rPr lang="ru-RU" altLang="ru-RU" sz="6000" b="1" dirty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5400" b="1" i="1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«Если </a:t>
            </a:r>
            <a:r>
              <a:rPr lang="ru-RU" altLang="ru-RU" sz="5400" b="1" i="1" dirty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мы будем учить сегодня так,</a:t>
            </a:r>
          </a:p>
          <a:p>
            <a:r>
              <a:rPr lang="ru-RU" altLang="ru-RU" sz="5400" b="1" i="1" dirty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как мы учили вчера, мы украдем у детей завтра</a:t>
            </a:r>
            <a:r>
              <a:rPr lang="ru-RU" altLang="ru-RU" sz="5400" b="1" i="1" dirty="0" smtClean="0">
                <a:solidFill>
                  <a:srgbClr val="0033CC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lang="ru-RU" altLang="ru-RU" sz="5400" b="1" i="1" dirty="0">
              <a:solidFill>
                <a:srgbClr val="0033CC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r>
              <a:rPr lang="ru-RU" altLang="ru-RU" sz="6000" dirty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</a:t>
            </a:r>
          </a:p>
          <a:p>
            <a:r>
              <a:rPr lang="ru-RU" altLang="ru-RU" sz="6000" dirty="0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Джон </a:t>
            </a:r>
            <a:r>
              <a:rPr lang="ru-RU" altLang="ru-RU" sz="6000" dirty="0" err="1">
                <a:solidFill>
                  <a:schemeClr val="tx2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Дьюи</a:t>
            </a:r>
            <a:endParaRPr lang="ru-RU" altLang="ru-RU" sz="2400" dirty="0">
              <a:solidFill>
                <a:schemeClr val="tx2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569</TotalTime>
  <Words>1633</Words>
  <Application>Microsoft Office PowerPoint</Application>
  <PresentationFormat>Экран (4:3)</PresentationFormat>
  <Paragraphs>333</Paragraphs>
  <Slides>34</Slides>
  <Notes>18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Ясность</vt:lpstr>
      <vt:lpstr>Презентация PowerPoint</vt:lpstr>
      <vt:lpstr>Презентация PowerPoint</vt:lpstr>
      <vt:lpstr> Отличия от традиционной концепции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трудности педагогических работников на этапе введения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Оценочная деятельность  субъектов образовательного процесса в соответствии с требованиями ФГОС </vt:lpstr>
      <vt:lpstr>Зачем мы ставим отметки?  (из письма МО РФ от 03.06.2003 г. № 13 – 51 – 120/13 «О системе оценивания…»)</vt:lpstr>
      <vt:lpstr>Виды оценки:</vt:lpstr>
      <vt:lpstr>Презентация PowerPoint</vt:lpstr>
      <vt:lpstr>Презентация PowerPoint</vt:lpstr>
      <vt:lpstr>Презентация PowerPoint</vt:lpstr>
      <vt:lpstr>Презентация PowerPoint</vt:lpstr>
      <vt:lpstr>Какие изменения должны быть внесены в контрольно-оценочную деятельность? </vt:lpstr>
      <vt:lpstr>                        Система оценивания  учебных достижений в соответствии с ФГОС </vt:lpstr>
      <vt:lpstr>Презентация PowerPoint</vt:lpstr>
      <vt:lpstr>Презентация PowerPoint</vt:lpstr>
      <vt:lpstr>Виды контроля:</vt:lpstr>
      <vt:lpstr>Виды контроля:</vt:lpstr>
      <vt:lpstr>Организация контроля (диагностики) учителем</vt:lpstr>
      <vt:lpstr>Принципы  контролирующе-оценочной деятельности ( при организации различных видов контроля)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Оценочная деятельность субъектов образовательного процесса в соответствии с требованиями ФГОС</dc:title>
  <dc:creator>USER</dc:creator>
  <cp:lastModifiedBy>User</cp:lastModifiedBy>
  <cp:revision>70</cp:revision>
  <dcterms:created xsi:type="dcterms:W3CDTF">2014-03-26T18:38:05Z</dcterms:created>
  <dcterms:modified xsi:type="dcterms:W3CDTF">2017-02-06T08:23:36Z</dcterms:modified>
</cp:coreProperties>
</file>