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67" r:id="rId3"/>
    <p:sldId id="268" r:id="rId4"/>
    <p:sldId id="269" r:id="rId5"/>
    <p:sldId id="258" r:id="rId6"/>
    <p:sldId id="259" r:id="rId7"/>
    <p:sldId id="260" r:id="rId8"/>
    <p:sldId id="262" r:id="rId9"/>
    <p:sldId id="272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786" autoAdjust="0"/>
  </p:normalViewPr>
  <p:slideViewPr>
    <p:cSldViewPr>
      <p:cViewPr>
        <p:scale>
          <a:sx n="104" d="100"/>
          <a:sy n="104" d="100"/>
        </p:scale>
        <p:origin x="-954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9.1702229164080343E-2"/>
          <c:y val="7.1457536464202401E-2"/>
          <c:w val="0.84034649314669063"/>
          <c:h val="0.856531058617673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  <c:pt idx="3">
                  <c:v>2016-2017</c:v>
                </c:pt>
                <c:pt idx="4">
                  <c:v>2017-2018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0.84000000000000064</c:v>
                </c:pt>
                <c:pt idx="1">
                  <c:v>0.79</c:v>
                </c:pt>
                <c:pt idx="2">
                  <c:v>0.69000000000000106</c:v>
                </c:pt>
                <c:pt idx="3">
                  <c:v>0.76000000000000123</c:v>
                </c:pt>
                <c:pt idx="4">
                  <c:v>0.71000000000000063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  <c:pt idx="3">
                  <c:v>2016-2017</c:v>
                </c:pt>
                <c:pt idx="4">
                  <c:v>2017-2018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0.76000000000000123</c:v>
                </c:pt>
                <c:pt idx="1">
                  <c:v>0.77000000000000068</c:v>
                </c:pt>
                <c:pt idx="2">
                  <c:v>0.65000000000000135</c:v>
                </c:pt>
                <c:pt idx="3">
                  <c:v>0.75000000000000122</c:v>
                </c:pt>
                <c:pt idx="4">
                  <c:v>0.65000000000000135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  <c:pt idx="3">
                  <c:v>2016-2017</c:v>
                </c:pt>
                <c:pt idx="4">
                  <c:v>2017-2018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0.72000000000000064</c:v>
                </c:pt>
                <c:pt idx="1">
                  <c:v>0.75000000000000122</c:v>
                </c:pt>
                <c:pt idx="2">
                  <c:v>0.61000000000000065</c:v>
                </c:pt>
                <c:pt idx="3">
                  <c:v>0.62000000000000111</c:v>
                </c:pt>
                <c:pt idx="4">
                  <c:v>0.62000000000000111</c:v>
                </c:pt>
              </c:numCache>
            </c:numRef>
          </c:val>
        </c:ser>
        <c:dLbls/>
        <c:axId val="142031104"/>
        <c:axId val="142036992"/>
      </c:barChart>
      <c:catAx>
        <c:axId val="142031104"/>
        <c:scaling>
          <c:orientation val="minMax"/>
        </c:scaling>
        <c:axPos val="b"/>
        <c:tickLblPos val="nextTo"/>
        <c:crossAx val="142036992"/>
        <c:crosses val="autoZero"/>
        <c:auto val="1"/>
        <c:lblAlgn val="ctr"/>
        <c:lblOffset val="100"/>
      </c:catAx>
      <c:valAx>
        <c:axId val="142036992"/>
        <c:scaling>
          <c:orientation val="minMax"/>
        </c:scaling>
        <c:axPos val="l"/>
        <c:majorGridlines/>
        <c:numFmt formatCode="General" sourceLinked="1"/>
        <c:tickLblPos val="nextTo"/>
        <c:crossAx val="142031104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80</c:v>
                </c:pt>
                <c:pt idx="1">
                  <c:v>76</c:v>
                </c:pt>
                <c:pt idx="2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75</c:v>
                </c:pt>
                <c:pt idx="1">
                  <c:v>71</c:v>
                </c:pt>
                <c:pt idx="2">
                  <c:v>65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4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2013-2014</c:v>
                </c:pt>
                <c:pt idx="1">
                  <c:v>2014-2015</c:v>
                </c:pt>
                <c:pt idx="2">
                  <c:v>2015-2016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71</c:v>
                </c:pt>
                <c:pt idx="1">
                  <c:v>70</c:v>
                </c:pt>
                <c:pt idx="2">
                  <c:v>62</c:v>
                </c:pt>
              </c:numCache>
            </c:numRef>
          </c:val>
        </c:ser>
        <c:dLbls/>
        <c:axId val="142690560"/>
        <c:axId val="142696448"/>
      </c:barChart>
      <c:catAx>
        <c:axId val="142690560"/>
        <c:scaling>
          <c:orientation val="minMax"/>
        </c:scaling>
        <c:axPos val="b"/>
        <c:tickLblPos val="nextTo"/>
        <c:crossAx val="142696448"/>
        <c:crosses val="autoZero"/>
        <c:auto val="1"/>
        <c:lblAlgn val="ctr"/>
        <c:lblOffset val="100"/>
      </c:catAx>
      <c:valAx>
        <c:axId val="142696448"/>
        <c:scaling>
          <c:orientation val="minMax"/>
        </c:scaling>
        <c:axPos val="l"/>
        <c:majorGridlines/>
        <c:numFmt formatCode="General" sourceLinked="1"/>
        <c:tickLblPos val="nextTo"/>
        <c:crossAx val="142690560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4.8992158183516828E-2"/>
          <c:y val="0.12975193616479891"/>
          <c:w val="0.80026821154451699"/>
          <c:h val="0.709398328501134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входная</c:v>
                </c:pt>
              </c:strCache>
            </c:strRef>
          </c:tx>
          <c:dLbls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69</c:v>
                </c:pt>
                <c:pt idx="1">
                  <c:v>65</c:v>
                </c:pt>
                <c:pt idx="2">
                  <c:v>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итоговая</c:v>
                </c:pt>
              </c:strCache>
            </c:strRef>
          </c:tx>
          <c:dLbls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68</c:v>
                </c:pt>
                <c:pt idx="1">
                  <c:v>65</c:v>
                </c:pt>
                <c:pt idx="2">
                  <c:v>62</c:v>
                </c:pt>
              </c:numCache>
            </c:numRef>
          </c:val>
        </c:ser>
        <c:dLbls/>
        <c:axId val="142834304"/>
        <c:axId val="142844288"/>
      </c:barChart>
      <c:catAx>
        <c:axId val="142834304"/>
        <c:scaling>
          <c:orientation val="minMax"/>
        </c:scaling>
        <c:axPos val="b"/>
        <c:numFmt formatCode="General" sourceLinked="1"/>
        <c:tickLblPos val="nextTo"/>
        <c:crossAx val="142844288"/>
        <c:crosses val="autoZero"/>
        <c:auto val="1"/>
        <c:lblAlgn val="ctr"/>
        <c:lblOffset val="100"/>
      </c:catAx>
      <c:valAx>
        <c:axId val="142844288"/>
        <c:scaling>
          <c:orientation val="minMax"/>
        </c:scaling>
        <c:axPos val="l"/>
        <c:majorGridlines/>
        <c:numFmt formatCode="General" sourceLinked="1"/>
        <c:tickLblPos val="nextTo"/>
        <c:crossAx val="142834304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7.3561005763199794E-2"/>
          <c:y val="7.0283438154012043E-2"/>
          <c:w val="0.91188458130631656"/>
          <c:h val="0.8207370219662135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4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2"/>
                <c:pt idx="0">
                  <c:v>2015/16-2016/17</c:v>
                </c:pt>
                <c:pt idx="1">
                  <c:v>2016/17-2017/18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0.62000000000000111</c:v>
                </c:pt>
                <c:pt idx="1">
                  <c:v>0.62000000000000111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2"/>
                <c:pt idx="0">
                  <c:v>2015/16-2016/17</c:v>
                </c:pt>
                <c:pt idx="1">
                  <c:v>2016/17-2017/18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0.56999999999999995</c:v>
                </c:pt>
                <c:pt idx="1">
                  <c:v>0.56000000000000005</c:v>
                </c:pt>
              </c:numCache>
            </c:numRef>
          </c:val>
        </c:ser>
        <c:dLbls/>
        <c:axId val="143681792"/>
        <c:axId val="143687680"/>
      </c:barChart>
      <c:catAx>
        <c:axId val="143681792"/>
        <c:scaling>
          <c:orientation val="minMax"/>
        </c:scaling>
        <c:axPos val="b"/>
        <c:tickLblPos val="nextTo"/>
        <c:crossAx val="143687680"/>
        <c:crosses val="autoZero"/>
        <c:auto val="1"/>
        <c:lblAlgn val="ctr"/>
        <c:lblOffset val="100"/>
      </c:catAx>
      <c:valAx>
        <c:axId val="143687680"/>
        <c:scaling>
          <c:orientation val="minMax"/>
        </c:scaling>
        <c:axPos val="l"/>
        <c:majorGridlines/>
        <c:numFmt formatCode="General" sourceLinked="1"/>
        <c:tickLblPos val="nextTo"/>
        <c:crossAx val="143681792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4533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>Государственное бюджетное учреждение  дополнительного педагогического профессионального образования специалистов</a:t>
            </a:r>
            <a:br>
              <a:rPr lang="ru-RU" sz="2400" b="1" dirty="0" smtClean="0">
                <a:latin typeface="Constantia" pitchFamily="18" charset="0"/>
                <a:ea typeface="PMingLiU-ExtB" pitchFamily="18" charset="-120"/>
              </a:rPr>
            </a:b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>центр повышения квалификации  специалистов</a:t>
            </a:r>
          </a:p>
          <a:p>
            <a:pPr algn="ctr">
              <a:buNone/>
            </a:pP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>«Информационно – методический центр»</a:t>
            </a:r>
          </a:p>
          <a:p>
            <a:pPr algn="ctr">
              <a:buNone/>
            </a:pP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>Калининского района Санкт-Петербурга</a:t>
            </a:r>
            <a:br>
              <a:rPr lang="ru-RU" sz="2400" b="1" dirty="0" smtClean="0">
                <a:latin typeface="Constantia" pitchFamily="18" charset="0"/>
                <a:ea typeface="PMingLiU-ExtB" pitchFamily="18" charset="-120"/>
              </a:rPr>
            </a:b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/>
            </a:r>
            <a:br>
              <a:rPr lang="ru-RU" sz="2400" b="1" dirty="0" smtClean="0">
                <a:latin typeface="Constantia" pitchFamily="18" charset="0"/>
                <a:ea typeface="PMingLiU-ExtB" pitchFamily="18" charset="-120"/>
              </a:rPr>
            </a:b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>Государственное бюджетное общеобразовательное учреждение ГБОУ СОШ №172 </a:t>
            </a:r>
            <a:br>
              <a:rPr lang="ru-RU" sz="2400" b="1" dirty="0" smtClean="0">
                <a:latin typeface="Constantia" pitchFamily="18" charset="0"/>
                <a:ea typeface="PMingLiU-ExtB" pitchFamily="18" charset="-120"/>
              </a:rPr>
            </a:b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>Калининского района Санкт-Петербурга</a:t>
            </a:r>
          </a:p>
          <a:p>
            <a:pPr algn="ctr">
              <a:buNone/>
            </a:pP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/>
            </a:r>
            <a:br>
              <a:rPr lang="ru-RU" sz="2400" b="1" dirty="0" smtClean="0">
                <a:latin typeface="Constantia" pitchFamily="18" charset="0"/>
                <a:ea typeface="PMingLiU-ExtB" pitchFamily="18" charset="-120"/>
              </a:rPr>
            </a:b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>районный семинар </a:t>
            </a:r>
            <a:br>
              <a:rPr lang="ru-RU" sz="2400" b="1" dirty="0" smtClean="0">
                <a:latin typeface="Constantia" pitchFamily="18" charset="0"/>
                <a:ea typeface="PMingLiU-ExtB" pitchFamily="18" charset="-120"/>
              </a:rPr>
            </a:br>
            <a:r>
              <a:rPr lang="ru-RU" sz="2400" b="1" dirty="0" smtClean="0">
                <a:latin typeface="Constantia" pitchFamily="18" charset="0"/>
                <a:ea typeface="PMingLiU-ExtB" pitchFamily="18" charset="-120"/>
              </a:rPr>
              <a:t>«Формирование информационной  грамотности  как средство  достижения  планируемых результатов освоения ООП НОО»</a:t>
            </a:r>
            <a:r>
              <a:rPr lang="ru-RU" sz="2400" b="1" smtClean="0">
                <a:latin typeface="Constantia" pitchFamily="18" charset="0"/>
                <a:ea typeface="PMingLiU-ExtB" pitchFamily="18" charset="-120"/>
              </a:rPr>
              <a:t/>
            </a:r>
            <a:br>
              <a:rPr lang="ru-RU" sz="2400" b="1" smtClean="0">
                <a:latin typeface="Constantia" pitchFamily="18" charset="0"/>
                <a:ea typeface="PMingLiU-ExtB" pitchFamily="18" charset="-120"/>
              </a:rPr>
            </a:br>
            <a:r>
              <a:rPr lang="ru-RU" sz="2400" b="1" smtClean="0">
                <a:latin typeface="Constantia" pitchFamily="18" charset="0"/>
                <a:ea typeface="PMingLiU-ExtB" pitchFamily="18" charset="-120"/>
              </a:rPr>
              <a:t>30.01.2018</a:t>
            </a:r>
            <a:endParaRPr lang="ru-RU" sz="24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Спасибо за сотрудничество!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Picture 2" descr="https://www.eradar.eu/wp-content/uploads/2012/03/mobile-data-complian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534" y="1600200"/>
            <a:ext cx="748093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548681"/>
            <a:ext cx="705678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prstClr val="black"/>
                </a:solidFill>
                <a:latin typeface="Constantia" pitchFamily="18" charset="0"/>
              </a:rPr>
              <a:t>Нормативные правовые документы, определяющие систему работы по формированию информационных умений (умение работать с информацией):</a:t>
            </a:r>
          </a:p>
          <a:p>
            <a:pPr lvl="0"/>
            <a:endParaRPr lang="ru-RU" sz="2000" b="1" dirty="0" smtClean="0">
              <a:solidFill>
                <a:prstClr val="black"/>
              </a:solidFill>
              <a:latin typeface="Constantia" pitchFamily="18" charset="0"/>
            </a:endParaRPr>
          </a:p>
          <a:p>
            <a:pPr lvl="0"/>
            <a:endParaRPr lang="ru-RU" sz="2000" b="1" dirty="0" smtClean="0">
              <a:solidFill>
                <a:prstClr val="black"/>
              </a:solidFill>
              <a:latin typeface="Constantia" pitchFamily="18" charset="0"/>
            </a:endParaRPr>
          </a:p>
          <a:p>
            <a:pPr lvl="0"/>
            <a:endParaRPr lang="ru-RU" sz="2000" b="1" dirty="0" smtClean="0">
              <a:solidFill>
                <a:prstClr val="black"/>
              </a:solidFill>
              <a:latin typeface="Constantia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Constantia" pitchFamily="18" charset="0"/>
              </a:rPr>
              <a:t>•Основная образовательная программа начального общего образования (протокол № 8/15 от 8 апреля 2015 года).</a:t>
            </a:r>
          </a:p>
          <a:p>
            <a:pPr lvl="0">
              <a:spcBef>
                <a:spcPts val="0"/>
              </a:spcBef>
            </a:pPr>
            <a:endParaRPr lang="ru-RU" sz="2000" dirty="0" smtClean="0">
              <a:solidFill>
                <a:prstClr val="black"/>
              </a:solidFill>
              <a:latin typeface="Constantia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Constantia" pitchFamily="18" charset="0"/>
              </a:rPr>
              <a:t>•Программа формирования универсальных учебных      действий.</a:t>
            </a:r>
          </a:p>
          <a:p>
            <a:pPr lvl="0">
              <a:spcBef>
                <a:spcPts val="0"/>
              </a:spcBef>
            </a:pPr>
            <a:endParaRPr lang="ru-RU" sz="2000" dirty="0" smtClean="0">
              <a:solidFill>
                <a:prstClr val="black"/>
              </a:solidFill>
              <a:latin typeface="Constantia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Constantia" pitchFamily="18" charset="0"/>
              </a:rPr>
              <a:t>•Программа «Чтение. Работа с текстом».</a:t>
            </a:r>
          </a:p>
          <a:p>
            <a:pPr lvl="0">
              <a:spcBef>
                <a:spcPts val="0"/>
              </a:spcBef>
            </a:pPr>
            <a:endParaRPr lang="ru-RU" sz="2000" dirty="0" smtClean="0">
              <a:solidFill>
                <a:prstClr val="black"/>
              </a:solidFill>
              <a:latin typeface="Constantia" pitchFamily="18" charset="0"/>
            </a:endParaRPr>
          </a:p>
          <a:p>
            <a:pPr lvl="0">
              <a:spcBef>
                <a:spcPts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Constantia" pitchFamily="18" charset="0"/>
              </a:rPr>
              <a:t>•Программы учебных предметов.</a:t>
            </a:r>
            <a:endParaRPr lang="ru-RU" sz="2000" dirty="0">
              <a:solidFill>
                <a:prstClr val="black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06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/>
          </a:bodyPr>
          <a:lstStyle/>
          <a:p>
            <a:r>
              <a:rPr lang="ru-RU" dirty="0" smtClean="0"/>
              <a:t>     </a:t>
            </a:r>
            <a:r>
              <a:rPr lang="ru-RU" sz="2000" dirty="0" smtClean="0">
                <a:latin typeface="Constantia" pitchFamily="18" charset="0"/>
              </a:rPr>
              <a:t>Под термином  «информационная грамотность» понимается совокупность умений работы с информацией (текстом). </a:t>
            </a:r>
          </a:p>
          <a:p>
            <a:pPr>
              <a:buNone/>
            </a:pPr>
            <a:endParaRPr lang="ru-RU" sz="2000" dirty="0" smtClean="0">
              <a:latin typeface="Constantia" pitchFamily="18" charset="0"/>
            </a:endParaRPr>
          </a:p>
          <a:p>
            <a:r>
              <a:rPr lang="ru-RU" sz="2000" dirty="0" smtClean="0">
                <a:latin typeface="Constantia" pitchFamily="18" charset="0"/>
              </a:rPr>
              <a:t>         Информационные  учебные действия – универсальные </a:t>
            </a:r>
            <a:r>
              <a:rPr lang="ru-RU" sz="2000" smtClean="0">
                <a:latin typeface="Constantia" pitchFamily="18" charset="0"/>
              </a:rPr>
              <a:t>учебные действия, </a:t>
            </a:r>
            <a:r>
              <a:rPr lang="ru-RU" sz="2000" dirty="0" smtClean="0">
                <a:latin typeface="Constantia" pitchFamily="18" charset="0"/>
              </a:rPr>
              <a:t>обеспечивающие нахождение, переработку и использование информации для решения учебных задач.</a:t>
            </a:r>
          </a:p>
          <a:p>
            <a:pPr algn="ctr"/>
            <a:endParaRPr lang="ru-RU" sz="2000" dirty="0" smtClean="0">
              <a:latin typeface="Constantia" pitchFamily="18" charset="0"/>
            </a:endParaRPr>
          </a:p>
          <a:p>
            <a:pPr algn="ctr"/>
            <a:r>
              <a:rPr lang="ru-RU" sz="2000" dirty="0" smtClean="0">
                <a:latin typeface="Constantia" pitchFamily="18" charset="0"/>
              </a:rPr>
              <a:t>Три группы информационных умений: </a:t>
            </a:r>
          </a:p>
          <a:p>
            <a:pPr lvl="0"/>
            <a:r>
              <a:rPr lang="ru-RU" sz="2000" dirty="0" smtClean="0">
                <a:latin typeface="Constantia" pitchFamily="18" charset="0"/>
              </a:rPr>
              <a:t>умения работать с письменными текстами,</a:t>
            </a:r>
          </a:p>
          <a:p>
            <a:pPr lvl="0"/>
            <a:r>
              <a:rPr lang="ru-RU" sz="2000" dirty="0" smtClean="0">
                <a:latin typeface="Constantia" pitchFamily="18" charset="0"/>
              </a:rPr>
              <a:t>умения работать с устными текстами, </a:t>
            </a:r>
          </a:p>
          <a:p>
            <a:pPr lvl="0"/>
            <a:r>
              <a:rPr lang="ru-RU" sz="2000" dirty="0" smtClean="0">
                <a:latin typeface="Constantia" pitchFamily="18" charset="0"/>
              </a:rPr>
              <a:t>умения работать с реальными объектами как источниками информации.</a:t>
            </a:r>
            <a:endParaRPr lang="ru-RU" sz="20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7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Constantia" pitchFamily="18" charset="0"/>
              </a:rPr>
              <a:t>Среди универсальных учебных действий (УУД) в документах ФГОС НОО названы  познавательные действия, такие как: </a:t>
            </a:r>
          </a:p>
          <a:p>
            <a:r>
              <a:rPr lang="ru-RU" sz="2000" dirty="0" smtClean="0">
                <a:latin typeface="Constantia" pitchFamily="18" charset="0"/>
              </a:rPr>
              <a:t>поиск информации; </a:t>
            </a:r>
          </a:p>
          <a:p>
            <a:r>
              <a:rPr lang="ru-RU" sz="2000" dirty="0" smtClean="0">
                <a:latin typeface="Constantia" pitchFamily="18" charset="0"/>
              </a:rPr>
              <a:t>знаково-символическое моделирование; </a:t>
            </a:r>
          </a:p>
          <a:p>
            <a:r>
              <a:rPr lang="ru-RU" sz="2000" dirty="0" smtClean="0">
                <a:latin typeface="Constantia" pitchFamily="18" charset="0"/>
              </a:rPr>
              <a:t>структурирование информации;</a:t>
            </a:r>
          </a:p>
          <a:p>
            <a:r>
              <a:rPr lang="ru-RU" sz="2000" dirty="0" smtClean="0">
                <a:latin typeface="Constantia" pitchFamily="18" charset="0"/>
              </a:rPr>
              <a:t> анализ; </a:t>
            </a:r>
          </a:p>
          <a:p>
            <a:r>
              <a:rPr lang="ru-RU" sz="2000" dirty="0" smtClean="0">
                <a:latin typeface="Constantia" pitchFamily="18" charset="0"/>
              </a:rPr>
              <a:t>синтез; </a:t>
            </a:r>
          </a:p>
          <a:p>
            <a:r>
              <a:rPr lang="ru-RU" sz="2000" dirty="0" smtClean="0">
                <a:latin typeface="Constantia" pitchFamily="18" charset="0"/>
              </a:rPr>
              <a:t>выбор оснований для сравнения и классификации; </a:t>
            </a:r>
          </a:p>
          <a:p>
            <a:r>
              <a:rPr lang="ru-RU" sz="2000" dirty="0" smtClean="0">
                <a:latin typeface="Constantia" pitchFamily="18" charset="0"/>
              </a:rPr>
              <a:t>подведение под понятие; </a:t>
            </a:r>
          </a:p>
          <a:p>
            <a:r>
              <a:rPr lang="ru-RU" sz="2000" dirty="0" smtClean="0">
                <a:latin typeface="Constantia" pitchFamily="18" charset="0"/>
              </a:rPr>
              <a:t>установление причинно-следственных связей; </a:t>
            </a:r>
          </a:p>
          <a:p>
            <a:r>
              <a:rPr lang="ru-RU" sz="2000" dirty="0" smtClean="0">
                <a:latin typeface="Constantia" pitchFamily="18" charset="0"/>
              </a:rPr>
              <a:t>построение логической цепи рассуждений;</a:t>
            </a:r>
          </a:p>
          <a:p>
            <a:r>
              <a:rPr lang="ru-RU" sz="2000" dirty="0" smtClean="0">
                <a:latin typeface="Constantia" pitchFamily="18" charset="0"/>
              </a:rPr>
              <a:t>доказательство; </a:t>
            </a:r>
          </a:p>
          <a:p>
            <a:r>
              <a:rPr lang="ru-RU" sz="2000" dirty="0" smtClean="0">
                <a:latin typeface="Constantia" pitchFamily="18" charset="0"/>
              </a:rPr>
              <a:t>выдвижение гипотез и их обоснование и другие. </a:t>
            </a:r>
            <a:endParaRPr lang="ru-RU" sz="20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100013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Constantia" pitchFamily="18" charset="0"/>
              </a:rPr>
              <a:t>Входной мониторинг</a:t>
            </a:r>
            <a:endParaRPr lang="ru-RU" sz="2400" dirty="0">
              <a:latin typeface="Constantia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43608" y="1268760"/>
          <a:ext cx="648072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0868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Constantia" pitchFamily="18" charset="0"/>
              </a:rPr>
              <a:t>Итоговый мониторинг</a:t>
            </a:r>
            <a:endParaRPr lang="ru-RU" sz="2400" dirty="0">
              <a:latin typeface="Constantia" pitchFamily="18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763688" y="1556792"/>
          <a:ext cx="619268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13681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latin typeface="Constantia" pitchFamily="18" charset="0"/>
              </a:rPr>
              <a:t>Сравнительный анализ входной и итоговой диагностической работы 2015-2016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828800" y="1772816"/>
          <a:ext cx="619958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18002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Constantia" pitchFamily="18" charset="0"/>
              </a:rPr>
              <a:t/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/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 smtClean="0">
                <a:latin typeface="Constantia" pitchFamily="18" charset="0"/>
              </a:rPr>
              <a:t>Сравнительный </a:t>
            </a:r>
            <a:r>
              <a:rPr lang="ru-RU" sz="2400" dirty="0">
                <a:latin typeface="Constantia" pitchFamily="18" charset="0"/>
              </a:rPr>
              <a:t>анализ  диагностических работ</a:t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       </a:t>
            </a:r>
            <a:r>
              <a:rPr lang="ru-RU" sz="2400" dirty="0" smtClean="0">
                <a:latin typeface="Constantia" pitchFamily="18" charset="0"/>
              </a:rPr>
              <a:t>4-х </a:t>
            </a:r>
            <a:r>
              <a:rPr lang="ru-RU" sz="2400" dirty="0">
                <a:latin typeface="Constantia" pitchFamily="18" charset="0"/>
              </a:rPr>
              <a:t>классов  и 5-х классов </a:t>
            </a:r>
            <a:br>
              <a:rPr lang="ru-RU" sz="2400" dirty="0">
                <a:latin typeface="Constantia" pitchFamily="18" charset="0"/>
              </a:rPr>
            </a:br>
            <a:r>
              <a:rPr lang="ru-RU" sz="2400" dirty="0">
                <a:latin typeface="Constantia" pitchFamily="18" charset="0"/>
              </a:rPr>
              <a:t>    </a:t>
            </a:r>
            <a:r>
              <a:rPr lang="ru-RU" sz="2400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2015/16 , 2016/17,  2017/18 учебных </a:t>
            </a:r>
            <a:r>
              <a:rPr lang="ru-RU" sz="2400" dirty="0" smtClean="0">
                <a:latin typeface="Constantia" pitchFamily="18" charset="0"/>
              </a:rPr>
              <a:t>годов</a:t>
            </a:r>
            <a:r>
              <a:rPr lang="ru-RU" sz="2400" dirty="0">
                <a:latin typeface="Constantia" pitchFamily="18" charset="0"/>
              </a:rPr>
              <a:t/>
            </a:r>
            <a:br>
              <a:rPr lang="ru-RU" sz="2400" dirty="0">
                <a:latin typeface="Constantia" pitchFamily="18" charset="0"/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ru-RU" sz="32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907704" y="1988841"/>
          <a:ext cx="5688631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6984776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Constantia" pitchFamily="18" charset="0"/>
              </a:rPr>
              <a:t>Результаты выполнения </a:t>
            </a:r>
            <a:br>
              <a:rPr lang="ru-RU" sz="2700" dirty="0" smtClean="0">
                <a:latin typeface="Constantia" pitchFamily="18" charset="0"/>
              </a:rPr>
            </a:br>
            <a:r>
              <a:rPr lang="ru-RU" sz="2700" dirty="0" smtClean="0">
                <a:latin typeface="Constantia" pitchFamily="18" charset="0"/>
              </a:rPr>
              <a:t>Всероссийской проверочной работы </a:t>
            </a:r>
            <a:br>
              <a:rPr lang="ru-RU" sz="2700" dirty="0" smtClean="0">
                <a:latin typeface="Constantia" pitchFamily="18" charset="0"/>
              </a:rPr>
            </a:br>
            <a:r>
              <a:rPr lang="ru-RU" sz="2700" dirty="0" smtClean="0">
                <a:latin typeface="Constantia" pitchFamily="18" charset="0"/>
              </a:rPr>
              <a:t> 4 классы   </a:t>
            </a:r>
            <a:r>
              <a:rPr lang="ru-RU" dirty="0" smtClean="0">
                <a:latin typeface="Constantia" pitchFamily="18" charset="0"/>
              </a:rPr>
              <a:t/>
            </a:r>
            <a:br>
              <a:rPr lang="ru-RU" dirty="0" smtClean="0">
                <a:latin typeface="Constantia" pitchFamily="18" charset="0"/>
              </a:rPr>
            </a:br>
            <a:r>
              <a:rPr lang="ru-RU" sz="2700" dirty="0" smtClean="0">
                <a:latin typeface="Constantia" pitchFamily="18" charset="0"/>
              </a:rPr>
              <a:t>2016-2017 учебный год</a:t>
            </a:r>
            <a:endParaRPr lang="ru-RU" sz="27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88840"/>
          <a:ext cx="8229600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Окружающий мир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г.Санкт-Петербург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71,5%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75,3%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onstantia" pitchFamily="18" charset="0"/>
                          <a:ea typeface="Times New Roman"/>
                          <a:cs typeface="Times New Roman"/>
                        </a:rPr>
                        <a:t>73,4%</a:t>
                      </a:r>
                      <a:endParaRPr lang="ru-RU" sz="200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onstantia" pitchFamily="18" charset="0"/>
                          <a:ea typeface="Times New Roman"/>
                          <a:cs typeface="Times New Roman"/>
                        </a:rPr>
                        <a:t>Калининский район</a:t>
                      </a:r>
                      <a:endParaRPr lang="ru-RU" sz="200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onstantia" pitchFamily="18" charset="0"/>
                          <a:ea typeface="Times New Roman"/>
                          <a:cs typeface="Times New Roman"/>
                        </a:rPr>
                        <a:t>72%</a:t>
                      </a:r>
                      <a:endParaRPr lang="ru-RU" sz="200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74,9%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74%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onstantia" pitchFamily="18" charset="0"/>
                          <a:ea typeface="Times New Roman"/>
                          <a:cs typeface="Times New Roman"/>
                        </a:rPr>
                        <a:t>ГБОУ СОШ №172</a:t>
                      </a:r>
                      <a:endParaRPr lang="ru-RU" sz="200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68,2%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Constantia" pitchFamily="18" charset="0"/>
                          <a:ea typeface="Times New Roman"/>
                          <a:cs typeface="Times New Roman"/>
                        </a:rPr>
                        <a:t>66,8%</a:t>
                      </a:r>
                      <a:endParaRPr lang="ru-RU" sz="200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onstantia" pitchFamily="18" charset="0"/>
                          <a:ea typeface="Times New Roman"/>
                          <a:cs typeface="Times New Roman"/>
                        </a:rPr>
                        <a:t>65,5%</a:t>
                      </a:r>
                      <a:endParaRPr lang="ru-RU" sz="2000" dirty="0">
                        <a:latin typeface="Constant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641</TotalTime>
  <Words>229</Words>
  <Application>Microsoft Office PowerPoint</Application>
  <PresentationFormat>Экран 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Входной мониторинг</vt:lpstr>
      <vt:lpstr>Итоговый мониторинг</vt:lpstr>
      <vt:lpstr>   Сравнительный анализ входной и итоговой диагностической работы 2015-2016    </vt:lpstr>
      <vt:lpstr>  Сравнительный анализ  диагностических работ        4-х классов  и 5-х классов       2015/16 , 2016/17,  2017/18 учебных годов  </vt:lpstr>
      <vt:lpstr>Результаты выполнения  Всероссийской проверочной работы   4 классы    2016-2017 учебный год</vt:lpstr>
      <vt:lpstr>Спасибо за сотрудничество!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общеобразовательное учреждение ГБОУ СОШ №172 Калининского района Санкт-Петербурга районный семинар  «Информационная грамотность обучающихся начальной школы в соответствии с требованиями ФГОС»</dc:title>
  <dc:creator>User</dc:creator>
  <cp:lastModifiedBy>Ольга</cp:lastModifiedBy>
  <cp:revision>71</cp:revision>
  <dcterms:modified xsi:type="dcterms:W3CDTF">2018-01-30T18:06:09Z</dcterms:modified>
</cp:coreProperties>
</file>