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5" r:id="rId3"/>
    <p:sldId id="274" r:id="rId4"/>
    <p:sldId id="257" r:id="rId5"/>
    <p:sldId id="258" r:id="rId6"/>
    <p:sldId id="260" r:id="rId7"/>
    <p:sldId id="261" r:id="rId8"/>
    <p:sldId id="280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7" r:id="rId18"/>
    <p:sldId id="278" r:id="rId19"/>
    <p:sldId id="270" r:id="rId20"/>
    <p:sldId id="272" r:id="rId21"/>
    <p:sldId id="28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99FF"/>
    <a:srgbClr val="FFFF66"/>
    <a:srgbClr val="66CCFF"/>
    <a:srgbClr val="FFCC99"/>
    <a:srgbClr val="CCFF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064" y="-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4653136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Государственное бюджетное образовательное учреждение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средняя общеобразовательная школа № 172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Калининского района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Санкт-Петербурга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Успешные педагогические практики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учителей начальных классов: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из опыта работы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5013176"/>
            <a:ext cx="8712968" cy="1512168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Подготовила Степанова Н.И., учитель начальных классов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 января 2018 года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Развитие логических умений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Задания, направленные на развитие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умения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делать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обобщения, выводы, классификации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«Угадай число»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Это число двузначное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десятков больше, чем единиц,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если сложить цифру количества десятков и единиц, то получится 7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если умножить цифру количества десятков  и единиц, то получится 10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(Ответ:52)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«Найди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лишнее число»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Дана цепочка чисел, подчиняющая общему правилу. Среди этих чисел найти то, которое не подчиняется общей закономерности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64, 75, 86, 72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(Ответ:72 – лишнее, у остальных разница цифр равна 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26469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Разбейте данные числа на две группы: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А)33,84,75,22,13,11,44,53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( в одну группу входят числа, записанные двумя одинаковыми цифрами, в другую – разными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Б)91,81,82,95,87,94,85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(основание классификации – число десятков, число десятков в одной группе чисел равно 8, а в другой – 9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В)45,36,25,52,54,61,16,43,27,72,34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(основание классификации – сумма цифр, которыми записаны данные числа, в одной группе она равна 9, а в другой – 7)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Анализ, синтез,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сравнение, классификация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8841"/>
            <a:ext cx="8229600" cy="41764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Определите букву, которую мы будем писать на минутке чистописания, она есть в каждом из данных слов (на доске написаны слова: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енот, сетка, ежиха, пенал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и может разделить их на две равные группы.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(Ответ: е)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Выделение существенных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 несущественных признаков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Из ряда слов нужно выбрать только два, которые обозначают главные признаки основного слова, т.е. то, без чего этот предмет не может быть.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А) Сапоги (шнурки, подошва, каблук, молния, голенище)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Б) Река (берег, рыба, рыболов, тина, вода)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58418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       Задания на установление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 причинно-следственных связей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Назови вероятные причины следующих явлений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Насморк -                        безответственность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Синяк -                             отсутствие знаний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Опоздание                        простуда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Наказание -                      ушиб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Ошибка -                          проступок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149080"/>
            <a:ext cx="8229600" cy="197708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Назови возможные следствия следующих событий: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Сражение -                                  гроза, пожар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Молния -                                     победа, поражение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Осень -                                        болезнь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Переедание -                               листопад, зима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Развитие умений моделирования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/>
          <a:lstStyle/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Соотнеси: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755576" y="4221088"/>
          <a:ext cx="7776864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88432"/>
                <a:gridCol w="3888432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Время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см, мм, дм, м, км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Длина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кв.см, кв.м, кв.мм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Масса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сутки, век, год, час, секунда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Площадь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г, кг, тонна, центнер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?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см</a:t>
                      </a:r>
                      <a:r>
                        <a:rPr lang="ru-RU" sz="2000" b="1" baseline="30000" dirty="0"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, дм</a:t>
                      </a:r>
                      <a:r>
                        <a:rPr lang="ru-RU" sz="2000" b="1" baseline="30000" dirty="0"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, м</a:t>
                      </a:r>
                      <a:r>
                        <a:rPr lang="ru-RU" sz="2000" b="1" baseline="30000" dirty="0"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, л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Периметр 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" name="Рисунок 9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412776"/>
            <a:ext cx="3053043" cy="201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2776"/>
            <a:ext cx="2590381" cy="19850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8229600" cy="1656184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dirty="0"/>
              <a:t> </a:t>
            </a:r>
            <a:r>
              <a:rPr lang="ru-RU" sz="3200" b="1" dirty="0" smtClean="0"/>
              <a:t> 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ветке сидело несколько птиц. После того как 5 птиц улетели, их осталось 9. Сколько птиц сидело на ветке?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Выбери соответствующую схему и реши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задачу 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grayscl/>
            <a:biLevel thresh="5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747" t="-4767" r="-32" b="-3705"/>
          <a:stretch>
            <a:fillRect/>
          </a:stretch>
        </p:blipFill>
        <p:spPr bwMode="auto">
          <a:xfrm>
            <a:off x="1619672" y="2996952"/>
            <a:ext cx="5760640" cy="33123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/>
              <a:t>Дополни  схему:</a:t>
            </a:r>
            <a:endParaRPr lang="ru-RU" dirty="0"/>
          </a:p>
          <a:p>
            <a:r>
              <a:rPr lang="ru-RU" b="1" i="1" dirty="0"/>
              <a:t> </a:t>
            </a:r>
            <a:endParaRPr lang="ru-RU" dirty="0"/>
          </a:p>
          <a:p>
            <a:r>
              <a:rPr lang="ru-RU" dirty="0"/>
              <a:t>                   </a:t>
            </a:r>
            <a:r>
              <a:rPr lang="ru-RU" b="1" dirty="0"/>
              <a:t>Части речи</a:t>
            </a:r>
            <a:endParaRPr lang="ru-RU" dirty="0"/>
          </a:p>
          <a:p>
            <a:r>
              <a:rPr lang="ru-RU" b="1" i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сущ.      ?             прил.         ?             ?             ? </a:t>
            </a:r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1403648" y="3284984"/>
            <a:ext cx="2304256" cy="122413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2555776" y="3284984"/>
            <a:ext cx="1152128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707904" y="3284984"/>
            <a:ext cx="504056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707904" y="3284984"/>
            <a:ext cx="1800200" cy="115212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779912" y="3284984"/>
            <a:ext cx="3096344" cy="13681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779912" y="3284984"/>
            <a:ext cx="4392488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аталья\Pictures\выступление\аршин.jpg"/>
          <p:cNvPicPr/>
          <p:nvPr/>
        </p:nvPicPr>
        <p:blipFill>
          <a:blip r:embed="rId2" cstate="email">
            <a:lum bright="-20000" contrast="20000"/>
          </a:blip>
          <a:srcRect/>
          <a:stretch>
            <a:fillRect/>
          </a:stretch>
        </p:blipFill>
        <p:spPr bwMode="auto">
          <a:xfrm>
            <a:off x="395536" y="692696"/>
            <a:ext cx="2160240" cy="28803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" name="Рисунок 2" descr="C:\Users\Наталья\Pictures\выступление\вешать лапшу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71600" y="3789040"/>
            <a:ext cx="2952328" cy="28803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" name="Рисунок 3" descr="C:\Users\Наталья\Pictures\выступление\зыбь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19872" y="692696"/>
            <a:ext cx="1872208" cy="28803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Рисунок 4" descr="C:\Users\Наталья\Pictures\выступление\молодица.jpg"/>
          <p:cNvPicPr/>
          <p:nvPr/>
        </p:nvPicPr>
        <p:blipFill>
          <a:blip r:embed="rId5" cstate="email">
            <a:lum bright="-20000" contrast="20000"/>
          </a:blip>
          <a:srcRect/>
          <a:stretch>
            <a:fillRect/>
          </a:stretch>
        </p:blipFill>
        <p:spPr bwMode="auto">
          <a:xfrm>
            <a:off x="6084168" y="692696"/>
            <a:ext cx="2448272" cy="28083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Рисунок 5" descr="C:\Users\Наталья\Pictures\выступление\наперсток.jpg"/>
          <p:cNvPicPr/>
          <p:nvPr/>
        </p:nvPicPr>
        <p:blipFill>
          <a:blip r:embed="rId6" cstate="email">
            <a:lum bright="-20000" contrast="20000"/>
          </a:blip>
          <a:srcRect/>
          <a:stretch>
            <a:fillRect/>
          </a:stretch>
        </p:blipFill>
        <p:spPr bwMode="auto">
          <a:xfrm rot="5400000">
            <a:off x="5112060" y="3825044"/>
            <a:ext cx="2808312" cy="28803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Исследования на тему «История слов»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65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Работа в творческих группах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-мастер-классы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взаимопосещения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уроков и занятий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-выступления учителей на методических объединениях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Малая академия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978123"/>
          </a:xfrm>
        </p:spPr>
        <p:txBody>
          <a:bodyPr>
            <a:normAutofit fontScale="25000" lnSpcReduction="20000"/>
          </a:bodyPr>
          <a:lstStyle/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Некоторые темы проектных, исследовательских и творческих работ:</a:t>
            </a:r>
          </a:p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«Собака – друг человека»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«Птерозавры и современные птицы»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Почему необходимо чистить зубы»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«Зачем слону большие уши»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«Какого цвета кошка»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«Среднеазиатская сухопутная черепаха»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«Роль лошади в современном мире»</a:t>
            </a:r>
            <a:endParaRPr lang="ru-RU" sz="16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268760"/>
            <a:ext cx="4041775" cy="223224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" name="Содержимое 9" descr="C:\Users\Svetlana\Desktop\2017-2018\малая академия 2017\фото Малая академия\IMG_0419.JPG"/>
          <p:cNvPicPr>
            <a:picLocks noGrp="1"/>
          </p:cNvPicPr>
          <p:nvPr>
            <p:ph sz="quarter" idx="4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4008" y="4293096"/>
            <a:ext cx="4032448" cy="2365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Svetlana\Desktop\2017-2018\малая академия 2017\фото Малая академия\IMG_0433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7984" y="1268760"/>
            <a:ext cx="2160240" cy="2746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Svetlana\Desktop\2017-2018\малая академия 2017\фото Малая академия\IMG_0436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32240" y="1268760"/>
            <a:ext cx="219573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Результаты районного этапа конкурса исследовательских проектов для младших школьников «ЭКО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NEXT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Наталья\Documents\Scan.jpg"/>
          <p:cNvPicPr/>
          <p:nvPr/>
        </p:nvPicPr>
        <p:blipFill>
          <a:blip r:embed="rId2" cstate="email">
            <a:lum bright="-40000" contrast="40000"/>
          </a:blip>
          <a:srcRect/>
          <a:stretch>
            <a:fillRect/>
          </a:stretch>
        </p:blipFill>
        <p:spPr bwMode="auto">
          <a:xfrm>
            <a:off x="251520" y="1412776"/>
            <a:ext cx="1872208" cy="2475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C:\Users\Наталья\Documents\Scan.jpg"/>
          <p:cNvPicPr>
            <a:picLocks noGrp="1"/>
          </p:cNvPicPr>
          <p:nvPr>
            <p:ph sz="half" idx="2"/>
          </p:nvPr>
        </p:nvPicPr>
        <p:blipFill>
          <a:blip r:embed="rId3" cstate="email">
            <a:lum bright="-40000" contrast="40000"/>
          </a:blip>
          <a:srcRect/>
          <a:stretch>
            <a:fillRect/>
          </a:stretch>
        </p:blipFill>
        <p:spPr bwMode="auto">
          <a:xfrm>
            <a:off x="5148064" y="4077072"/>
            <a:ext cx="194421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8" descr="C:\Users\Наталья\Documents\Scan.jpg"/>
          <p:cNvPicPr>
            <a:picLocks noGrp="1"/>
          </p:cNvPicPr>
          <p:nvPr>
            <p:ph sz="quarter" idx="4"/>
          </p:nvPr>
        </p:nvPicPr>
        <p:blipFill>
          <a:blip r:embed="rId4" cstate="email">
            <a:lum bright="-40000" contrast="40000"/>
          </a:blip>
          <a:srcRect/>
          <a:stretch>
            <a:fillRect/>
          </a:stretch>
        </p:blipFill>
        <p:spPr bwMode="auto">
          <a:xfrm>
            <a:off x="1835696" y="4077072"/>
            <a:ext cx="1872208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Наталья\Documents\Scan.jpg"/>
          <p:cNvPicPr/>
          <p:nvPr/>
        </p:nvPicPr>
        <p:blipFill>
          <a:blip r:embed="rId5" cstate="email">
            <a:lum bright="-40000" contrast="40000"/>
          </a:blip>
          <a:srcRect/>
          <a:stretch>
            <a:fillRect/>
          </a:stretch>
        </p:blipFill>
        <p:spPr bwMode="auto">
          <a:xfrm>
            <a:off x="3707904" y="1412776"/>
            <a:ext cx="1872208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Наталья\Documents\Scan.jpg"/>
          <p:cNvPicPr>
            <a:picLocks noChangeAspect="1" noChangeArrowheads="1"/>
          </p:cNvPicPr>
          <p:nvPr/>
        </p:nvPicPr>
        <p:blipFill>
          <a:blip r:embed="rId6" cstate="email">
            <a:lum bright="-40000" contrast="40000"/>
          </a:blip>
          <a:srcRect/>
          <a:stretch>
            <a:fillRect/>
          </a:stretch>
        </p:blipFill>
        <p:spPr bwMode="auto">
          <a:xfrm>
            <a:off x="7092280" y="1412776"/>
            <a:ext cx="1730990" cy="23804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Темы выступлений учителей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           из опыта работы: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«Формирование осознанного чтения. Обучение умению работать с информацией»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«Методы и приёмы смыслового чтения»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«Развитие навыков смыслового чтения на уроках»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«Рациональные приёмы информационного поиска»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«Формирование основ пространственного воображения, логического и алгоритмического мышления, моделирования»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«Особенности работы над речевым высказыванием»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«Технология проектной деятельности»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Развитие умения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работать с текстом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с текстом проводится согласно принципу дифференциации по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 уровням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1.Поисково – репродуктивная работа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Комментированное чтение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Ответы на вопросы к теме урока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Заполнение таблиц, чертежей, моделей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Например: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с терминами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составление кратких и развёрнутых схем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составление плана к тексту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с читательским дневником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80928"/>
            <a:ext cx="8229600" cy="1143000"/>
          </a:xfrm>
        </p:spPr>
        <p:txBody>
          <a:bodyPr>
            <a:normAutofit fontScale="90000"/>
          </a:bodyPr>
          <a:lstStyle/>
          <a:p>
            <a:pPr lvl="0" algn="l"/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2.Сравнительно </a:t>
            </a:r>
            <a:r>
              <a:rPr lang="ru-RU" sz="3300" b="1" dirty="0">
                <a:latin typeface="Times New Roman" pitchFamily="18" charset="0"/>
                <a:cs typeface="Times New Roman" pitchFamily="18" charset="0"/>
              </a:rPr>
              <a:t>– аналитическая работа с 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книгой</a:t>
            </a:r>
            <a:br>
              <a:rPr lang="ru-RU" sz="33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300" dirty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Например: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  задания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по работе с иллюстрациями учебника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3.Творческая работа с литературой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700808"/>
            <a:ext cx="8208912" cy="3937992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задания творческого характера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Например: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составление рассказа с теоретическими ошибками, 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составление текстов с пропущенными    словами,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составление различного вида тестовых заданий,  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составление кроссвордов, викторин 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рецензирование детьми созданных рисунков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600" u="sng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600" u="sng" dirty="0" smtClean="0">
                <a:latin typeface="Times New Roman" pitchFamily="18" charset="0"/>
                <a:cs typeface="Times New Roman" pitchFamily="18" charset="0"/>
              </a:rPr>
              <a:t>ецензирование </a:t>
            </a:r>
            <a:r>
              <a:rPr lang="ru-RU" sz="3600" u="sng" dirty="0">
                <a:latin typeface="Times New Roman" pitchFamily="18" charset="0"/>
                <a:cs typeface="Times New Roman" pitchFamily="18" charset="0"/>
              </a:rPr>
              <a:t>детьми созданных рисунков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88632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1.Каждый ученик после разбора текста создаёт свою иллюстрацию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2.Школьники обмениваются рисунками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3.Получивший рисунок рассматривает его и, перечитывая текст, пытается найти этот эпизод. Установив, к какому месту создана иллюстрация, ученик подписывает её словами текста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4.Сопоставляя содержание иллюстрации с содержанием данного эпизода, ученик пишет рецензию, где указывает, соответствует или нет данный рисунок тексту, отмечает качество выполненной работы. Все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свои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замечания он подкрепляет ссылками на текст.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32656"/>
            <a:ext cx="9144000" cy="177281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Методы работы по формированию смыслового чтения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060848"/>
            <a:ext cx="8208912" cy="4536504"/>
          </a:xfrm>
        </p:spPr>
        <p:txBody>
          <a:bodyPr>
            <a:normAutofit/>
          </a:bodyPr>
          <a:lstStyle/>
          <a:p>
            <a:pPr marL="514350" indent="-514350" algn="l"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Активная работа над словом</a:t>
            </a:r>
          </a:p>
          <a:p>
            <a:pPr marL="514350" indent="-514350" algn="l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Работа с незнакомыми словами</a:t>
            </a:r>
          </a:p>
          <a:p>
            <a:pPr marL="514350" indent="-514350" algn="l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Работа с ключевыми словами</a:t>
            </a:r>
          </a:p>
          <a:p>
            <a:pPr marL="514350" indent="-514350" algn="l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Работа со словами-образами</a:t>
            </a:r>
          </a:p>
          <a:p>
            <a:pPr marL="514350" indent="-514350"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 Применение метода «Ведение диалога с текстом»</a:t>
            </a:r>
          </a:p>
          <a:p>
            <a:pPr marL="514350" indent="-514350"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 Развитие читательского воображения</a:t>
            </a:r>
          </a:p>
          <a:p>
            <a:pPr marL="514350" indent="-514350" algn="l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Развитие навыка смыслового чтения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Типы вопросов для осмысления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текста</a:t>
            </a:r>
          </a:p>
          <a:p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Простые вопросы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(отвечая на них, дети называют факты, воспроизводят информацию)</a:t>
            </a:r>
          </a:p>
          <a:p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Объясняющие вопросы 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(начинаются со слова «почему?» и направлены на установление причинно-следственных связей)</a:t>
            </a:r>
          </a:p>
          <a:p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Творческие вопросы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(начинаются со слов «Что изменилось бы, если…» или «Как ты думаешь, как будут развиваться события дальше?»</a:t>
            </a:r>
          </a:p>
          <a:p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Оценочные вопросы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, например: «Почему это хорошо или плохо?», «Чем один герой отличается от другого?»  (направлены на выяснение критериев оценки героев, событий, фактов)</a:t>
            </a:r>
          </a:p>
          <a:p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Практические вопросы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, например: «Как бы вы поступили на месте героя?» (направлены на установление взаимосвязи между теорией и практикой)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589</TotalTime>
  <Words>624</Words>
  <Application>Microsoft Office PowerPoint</Application>
  <PresentationFormat>Экран (4:3)</PresentationFormat>
  <Paragraphs>97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Государственное бюджетное образовательное учреждение средняя общеобразовательная школа № 172  Калининского района Санкт-Петербурга  Успешные педагогические практики учителей начальных классов: из опыта работы</vt:lpstr>
      <vt:lpstr>Работа в творческих группах  -мастер-классы  -взаимопосещения уроков и занятий  -выступления учителей на методических объединениях</vt:lpstr>
      <vt:lpstr>                             Темы выступлений учителей                             из опыта работы:  «Формирование осознанного чтения. Обучение умению работать с информацией»  «Методы и приёмы смыслового чтения»  «Развитие навыков смыслового чтения на уроках» «Рациональные приёмы информационного поиска» «Формирование основ пространственного воображения, логического и алгоритмического мышления, моделирования» «Особенности работы над речевым высказыванием» «Технология проектной деятельности»  </vt:lpstr>
      <vt:lpstr>Развитие умения работать с текстом</vt:lpstr>
      <vt:lpstr>2.Сравнительно – аналитическая работа с книгой  Например:       задания по работе с иллюстрациями учебника </vt:lpstr>
      <vt:lpstr>3.Творческая работа с литературой</vt:lpstr>
      <vt:lpstr> Рецензирование детьми созданных рисунков </vt:lpstr>
      <vt:lpstr>Методы работы по формированию смыслового чтения </vt:lpstr>
      <vt:lpstr>Развитие навыка смыслового чтения</vt:lpstr>
      <vt:lpstr>Развитие логических умений</vt:lpstr>
      <vt:lpstr>Слайд 11</vt:lpstr>
      <vt:lpstr>Слайд 12</vt:lpstr>
      <vt:lpstr>Анализ, синтез, сравнение, классификация</vt:lpstr>
      <vt:lpstr>Выделение существенных и несущественных признаков</vt:lpstr>
      <vt:lpstr>                        Задания на установление                   причинно-следственных связей Назови вероятные причины следующих явлений: Насморк -                        безответственность Синяк -                             отсутствие знаний Опоздание                        простуда Наказание -                      ушиб Ошибка -                          проступок </vt:lpstr>
      <vt:lpstr>Развитие умений моделирования</vt:lpstr>
      <vt:lpstr>      На ветке сидело несколько птиц. После того как 5 птиц улетели, их осталось 9. Сколько птиц сидело на ветке? Выбери соответствующую схему и реши задачу  </vt:lpstr>
      <vt:lpstr>Слайд 18</vt:lpstr>
      <vt:lpstr>Исследования на тему «История слов»</vt:lpstr>
      <vt:lpstr>Малая академия</vt:lpstr>
      <vt:lpstr>Результаты районного этапа конкурса исследовательских проектов для младших школьников «ЭКОNEXT»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«Информационная грамотность обучающихся начальной школы  в соответствии  с требованиями ФГОС»</dc:title>
  <dc:creator>Наталья</dc:creator>
  <cp:lastModifiedBy>Ольга</cp:lastModifiedBy>
  <cp:revision>71</cp:revision>
  <dcterms:created xsi:type="dcterms:W3CDTF">2017-02-23T18:54:40Z</dcterms:created>
  <dcterms:modified xsi:type="dcterms:W3CDTF">2018-01-30T18:08:37Z</dcterms:modified>
</cp:coreProperties>
</file>